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56" r:id="rId2"/>
    <p:sldId id="410" r:id="rId3"/>
    <p:sldId id="290" r:id="rId4"/>
    <p:sldId id="293" r:id="rId5"/>
    <p:sldId id="296" r:id="rId6"/>
    <p:sldId id="297" r:id="rId7"/>
    <p:sldId id="395" r:id="rId8"/>
    <p:sldId id="409" r:id="rId9"/>
    <p:sldId id="411" r:id="rId10"/>
    <p:sldId id="425" r:id="rId11"/>
    <p:sldId id="412" r:id="rId12"/>
    <p:sldId id="420" r:id="rId13"/>
    <p:sldId id="413" r:id="rId14"/>
    <p:sldId id="419" r:id="rId15"/>
    <p:sldId id="416" r:id="rId16"/>
    <p:sldId id="417" r:id="rId17"/>
    <p:sldId id="418" r:id="rId18"/>
    <p:sldId id="414" r:id="rId19"/>
    <p:sldId id="415" r:id="rId20"/>
    <p:sldId id="424" r:id="rId21"/>
    <p:sldId id="393" r:id="rId22"/>
    <p:sldId id="394" r:id="rId23"/>
    <p:sldId id="421" r:id="rId24"/>
    <p:sldId id="404" r:id="rId25"/>
    <p:sldId id="422" r:id="rId26"/>
    <p:sldId id="344" r:id="rId27"/>
    <p:sldId id="345" r:id="rId28"/>
    <p:sldId id="426" r:id="rId29"/>
    <p:sldId id="264" r:id="rId30"/>
    <p:sldId id="265" r:id="rId31"/>
    <p:sldId id="269" r:id="rId32"/>
    <p:sldId id="391" r:id="rId33"/>
    <p:sldId id="274" r:id="rId34"/>
    <p:sldId id="275" r:id="rId35"/>
    <p:sldId id="277" r:id="rId36"/>
    <p:sldId id="278" r:id="rId37"/>
    <p:sldId id="281" r:id="rId38"/>
    <p:sldId id="282" r:id="rId39"/>
    <p:sldId id="283" r:id="rId40"/>
    <p:sldId id="396" r:id="rId41"/>
    <p:sldId id="397" r:id="rId42"/>
    <p:sldId id="405" r:id="rId43"/>
    <p:sldId id="398" r:id="rId44"/>
    <p:sldId id="406" r:id="rId45"/>
    <p:sldId id="42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008000"/>
    <a:srgbClr val="FF00FF"/>
    <a:srgbClr val="0066FF"/>
    <a:srgbClr val="00CC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9" autoAdjust="0"/>
    <p:restoredTop sz="94660"/>
  </p:normalViewPr>
  <p:slideViewPr>
    <p:cSldViewPr>
      <p:cViewPr varScale="1">
        <p:scale>
          <a:sx n="74" d="100"/>
          <a:sy n="74" d="100"/>
        </p:scale>
        <p:origin x="-7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F5E2BA-A178-4DA0-B5EC-9A0C290A075B}" type="datetimeFigureOut">
              <a:rPr lang="en-US" smtClean="0"/>
              <a:pPr/>
              <a:t>1/25/2011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FB1499-7267-46D7-821E-87C50D66C80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8280075E-19BC-4236-80D0-189F373D3F67}" type="datetimeFigureOut">
              <a:rPr lang="en-US"/>
              <a:pPr>
                <a:defRPr/>
              </a:pPr>
              <a:t>1/25/2011</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79F87C9-1E4B-4F89-8031-72D8B093DE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3D46CD0C-DDC2-4913-BAE5-CA98413A8658}" type="datetimeFigureOut">
              <a:rPr lang="en-US"/>
              <a:pPr>
                <a:defRPr/>
              </a:pPr>
              <a:t>1/25/2011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CF147CD-63E1-4B52-A2E5-0362A886A9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E7A36A-B9CD-40C8-86C9-EBBB3601A2EF}" type="datetimeFigureOut">
              <a:rPr lang="en-US"/>
              <a:pPr>
                <a:defRPr/>
              </a:pPr>
              <a:t>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6EFEC-C33B-4788-B228-E01BB1CC18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8F7143E-92BE-43B9-88E4-15B0DA1F3013}" type="datetimeFigureOut">
              <a:rPr lang="en-US"/>
              <a:pPr>
                <a:defRPr/>
              </a:pPr>
              <a:t>1/25/2011</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B5E9A425-C190-4500-B181-84B010579A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6F8E9E25-D84F-4D11-87B2-9E4F60E5D996}" type="datetimeFigureOut">
              <a:rPr lang="en-US"/>
              <a:pPr>
                <a:defRPr/>
              </a:pPr>
              <a:t>1/25/2011</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8EBBF796-2975-4DFD-B19F-4FAA52CC7FB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26EFBB4D-CBBD-4CD5-BD00-86EDD5D89944}" type="datetimeFigureOut">
              <a:rPr lang="en-US"/>
              <a:pPr>
                <a:defRPr/>
              </a:pPr>
              <a:t>1/25/2011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CB405F6-E14C-4536-A949-9D920AA703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252EAEEC-A2D2-4CE4-AE7B-DADE77D9DDD1}" type="datetimeFigureOut">
              <a:rPr lang="en-US"/>
              <a:pPr>
                <a:defRPr/>
              </a:pPr>
              <a:t>1/25/2011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AB70FC4-5248-42AD-A8BC-3BC1E3DFEE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D76BB81B-3350-471E-9F47-83DD1C4E8DF0}" type="datetimeFigureOut">
              <a:rPr lang="en-US"/>
              <a:pPr>
                <a:defRPr/>
              </a:pPr>
              <a:t>1/25/2011</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9F90A7A-53C6-4394-B434-02B152921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959E0DB3-E5C2-4AD4-BC93-B390884C8C1C}" type="datetimeFigureOut">
              <a:rPr lang="en-US"/>
              <a:pPr>
                <a:defRPr/>
              </a:pPr>
              <a:t>1/25/2011</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C4D616C6-CAA5-4858-9C41-B899D64E14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855D077D-B2FE-4FFE-9060-6ECAB5D171DA}" type="datetimeFigureOut">
              <a:rPr lang="en-US"/>
              <a:pPr>
                <a:defRPr/>
              </a:pPr>
              <a:t>1/25/2011</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39A0CE0-B217-48D1-9589-8AC42860EF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D98A8F5-C180-453B-8476-295087028EBB}" type="datetimeFigureOut">
              <a:rPr lang="en-US"/>
              <a:pPr>
                <a:defRPr/>
              </a:pPr>
              <a:t>1/25/2011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88591D2A-4BD0-4FE7-AD38-FF9B12E0AA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6FFD4991-EA95-4895-ABD9-724BFD8D16EF}" type="datetimeFigureOut">
              <a:rPr lang="en-US"/>
              <a:pPr>
                <a:defRPr/>
              </a:pPr>
              <a:t>1/25/2011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4345AD3-11B3-4488-8585-21A9638CEB06}"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37" r:id="rId4"/>
    <p:sldLayoutId id="2147483743" r:id="rId5"/>
    <p:sldLayoutId id="2147483738" r:id="rId6"/>
    <p:sldLayoutId id="2147483744" r:id="rId7"/>
    <p:sldLayoutId id="2147483745" r:id="rId8"/>
    <p:sldLayoutId id="2147483746" r:id="rId9"/>
    <p:sldLayoutId id="2147483739" r:id="rId10"/>
    <p:sldLayoutId id="214748374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2/29/Kim_Il_Sung.jpg"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ttp://www.acdi-cida.gc.ca/INET/IMAGES.NSF/vLUImages/Asia/$file/Asia-map-e.gif"/>
          <p:cNvPicPr>
            <a:picLocks noChangeAspect="1" noChangeArrowheads="1"/>
          </p:cNvPicPr>
          <p:nvPr/>
        </p:nvPicPr>
        <p:blipFill>
          <a:blip r:embed="rId2"/>
          <a:srcRect/>
          <a:stretch>
            <a:fillRect/>
          </a:stretch>
        </p:blipFill>
        <p:spPr bwMode="auto">
          <a:xfrm>
            <a:off x="0" y="152400"/>
            <a:ext cx="9144000" cy="6502400"/>
          </a:xfrm>
          <a:prstGeom prst="rect">
            <a:avLst/>
          </a:prstGeom>
          <a:noFill/>
          <a:ln w="9525">
            <a:noFill/>
            <a:miter lim="800000"/>
            <a:headEnd/>
            <a:tailEnd/>
          </a:ln>
        </p:spPr>
      </p:pic>
      <p:sp>
        <p:nvSpPr>
          <p:cNvPr id="2051" name="Title 1"/>
          <p:cNvSpPr>
            <a:spLocks noGrp="1"/>
          </p:cNvSpPr>
          <p:nvPr>
            <p:ph type="ctrTitle"/>
          </p:nvPr>
        </p:nvSpPr>
        <p:spPr>
          <a:xfrm>
            <a:off x="2286000" y="0"/>
            <a:ext cx="7772400" cy="1470025"/>
          </a:xfrm>
        </p:spPr>
        <p:txBody>
          <a:bodyPr/>
          <a:lstStyle/>
          <a:p>
            <a:pPr eaLnBrk="1" fontAlgn="auto" hangingPunct="1">
              <a:spcAft>
                <a:spcPts val="0"/>
              </a:spcAft>
              <a:defRPr/>
            </a:pPr>
            <a:r>
              <a:rPr lang="en-US" dirty="0" smtClean="0"/>
              <a:t>Unit 2 Asia</a:t>
            </a:r>
          </a:p>
        </p:txBody>
      </p:sp>
      <p:sp>
        <p:nvSpPr>
          <p:cNvPr id="3" name="Subtitle 2"/>
          <p:cNvSpPr>
            <a:spLocks noGrp="1"/>
          </p:cNvSpPr>
          <p:nvPr>
            <p:ph type="subTitle" idx="1"/>
          </p:nvPr>
        </p:nvSpPr>
        <p:spPr>
          <a:xfrm>
            <a:off x="0" y="4724400"/>
            <a:ext cx="6400800" cy="1752600"/>
          </a:xfrm>
        </p:spPr>
        <p:txBody>
          <a:bodyPr rtlCol="0">
            <a:normAutofit/>
          </a:bodyPr>
          <a:lstStyle/>
          <a:p>
            <a:pPr eaLnBrk="1" fontAlgn="auto" hangingPunct="1">
              <a:spcAft>
                <a:spcPts val="0"/>
              </a:spcAft>
              <a:buFont typeface="Wingdings 2"/>
              <a:buNone/>
              <a:defRPr/>
            </a:pPr>
            <a:r>
              <a:rPr lang="en-US" sz="4400" dirty="0" smtClean="0"/>
              <a:t>Modern History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4648200"/>
          </a:xfrm>
        </p:spPr>
        <p:txBody>
          <a:bodyPr/>
          <a:lstStyle/>
          <a:p>
            <a:pPr algn="ctr"/>
            <a:r>
              <a:rPr lang="en-US" dirty="0" smtClean="0">
                <a:solidFill>
                  <a:srgbClr val="FF0000"/>
                </a:solidFill>
                <a:latin typeface="Arial Black" pitchFamily="34" charset="0"/>
              </a:rPr>
              <a:t>JAPAN!!!</a:t>
            </a:r>
            <a:endParaRPr lang="en-US" dirty="0">
              <a:solidFill>
                <a:srgbClr val="FF0000"/>
              </a:solidFill>
              <a:latin typeface="Arial Black" pitchFamily="34" charset="0"/>
            </a:endParaRPr>
          </a:p>
        </p:txBody>
      </p:sp>
      <p:pic>
        <p:nvPicPr>
          <p:cNvPr id="1026" name="Picture 2" descr="C:\Documents and Settings\e200602190\Local Settings\Temporary Internet Files\Content.IE5\NVAQ8V82\MC900015929[1].wmf"/>
          <p:cNvPicPr>
            <a:picLocks noChangeAspect="1" noChangeArrowheads="1"/>
          </p:cNvPicPr>
          <p:nvPr/>
        </p:nvPicPr>
        <p:blipFill>
          <a:blip r:embed="rId2"/>
          <a:srcRect/>
          <a:stretch>
            <a:fillRect/>
          </a:stretch>
        </p:blipFill>
        <p:spPr bwMode="auto">
          <a:xfrm>
            <a:off x="2286000" y="3048000"/>
            <a:ext cx="4582973" cy="35814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rgbClr val="C00000"/>
                </a:solidFill>
                <a:latin typeface="Berlin Sans FB Demi" pitchFamily="34" charset="0"/>
              </a:rPr>
              <a:t>JAPAN!!!</a:t>
            </a:r>
            <a:endParaRPr lang="en-US" sz="5400" dirty="0">
              <a:solidFill>
                <a:srgbClr val="C00000"/>
              </a:solidFill>
              <a:latin typeface="Berlin Sans FB Demi" pitchFamily="34" charset="0"/>
            </a:endParaRPr>
          </a:p>
        </p:txBody>
      </p:sp>
      <p:sp>
        <p:nvSpPr>
          <p:cNvPr id="3" name="Content Placeholder 2"/>
          <p:cNvSpPr>
            <a:spLocks noGrp="1"/>
          </p:cNvSpPr>
          <p:nvPr>
            <p:ph idx="1"/>
          </p:nvPr>
        </p:nvSpPr>
        <p:spPr>
          <a:xfrm>
            <a:off x="304800" y="1066800"/>
            <a:ext cx="8686800" cy="5486399"/>
          </a:xfrm>
        </p:spPr>
        <p:txBody>
          <a:bodyPr/>
          <a:lstStyle/>
          <a:p>
            <a:r>
              <a:rPr lang="en-US" sz="3000" b="1" dirty="0" smtClean="0">
                <a:solidFill>
                  <a:srgbClr val="0070C0"/>
                </a:solidFill>
              </a:rPr>
              <a:t>--</a:t>
            </a:r>
            <a:r>
              <a:rPr lang="en-US" sz="3000" u="sng" dirty="0" smtClean="0">
                <a:solidFill>
                  <a:srgbClr val="0070C0"/>
                </a:solidFill>
                <a:latin typeface="Bell MT" pitchFamily="18" charset="0"/>
              </a:rPr>
              <a:t>Japan was on the losing side of WWII </a:t>
            </a:r>
            <a:r>
              <a:rPr lang="en-US" sz="3000" dirty="0" smtClean="0">
                <a:solidFill>
                  <a:srgbClr val="0070C0"/>
                </a:solidFill>
                <a:latin typeface="Bell MT" pitchFamily="18" charset="0"/>
              </a:rPr>
              <a:t>&amp; they were the USA’s enemy at this time.</a:t>
            </a:r>
          </a:p>
          <a:p>
            <a:r>
              <a:rPr lang="en-US" sz="3000" dirty="0" smtClean="0">
                <a:solidFill>
                  <a:srgbClr val="0070C0"/>
                </a:solidFill>
              </a:rPr>
              <a:t>--</a:t>
            </a:r>
            <a:r>
              <a:rPr lang="en-US" sz="3000" u="sng" dirty="0" smtClean="0">
                <a:solidFill>
                  <a:srgbClr val="0070C0"/>
                </a:solidFill>
                <a:latin typeface="Arial" pitchFamily="34" charset="0"/>
                <a:cs typeface="Arial" pitchFamily="34" charset="0"/>
              </a:rPr>
              <a:t>Japan bombed a US naval base at Pearl Harbor, Hawaii</a:t>
            </a:r>
            <a:r>
              <a:rPr lang="en-US" sz="3000" dirty="0" smtClean="0">
                <a:solidFill>
                  <a:srgbClr val="0070C0"/>
                </a:solidFill>
                <a:latin typeface="Arial" pitchFamily="34" charset="0"/>
                <a:cs typeface="Arial" pitchFamily="34" charset="0"/>
              </a:rPr>
              <a:t>.  We were not fighting in the war at the time.</a:t>
            </a:r>
          </a:p>
          <a:p>
            <a:r>
              <a:rPr lang="en-US" sz="3000" dirty="0" smtClean="0">
                <a:solidFill>
                  <a:srgbClr val="0070C0"/>
                </a:solidFill>
              </a:rPr>
              <a:t>--</a:t>
            </a:r>
            <a:r>
              <a:rPr lang="en-US" sz="3000" dirty="0" smtClean="0">
                <a:solidFill>
                  <a:srgbClr val="0070C0"/>
                </a:solidFill>
                <a:latin typeface="Book Antiqua" pitchFamily="18" charset="0"/>
              </a:rPr>
              <a:t>USA joined forced against Japan in WWII after Pearl Harbor bombing</a:t>
            </a:r>
          </a:p>
          <a:p>
            <a:r>
              <a:rPr lang="en-US" sz="3000" dirty="0" smtClean="0">
                <a:solidFill>
                  <a:srgbClr val="0070C0"/>
                </a:solidFill>
              </a:rPr>
              <a:t>--</a:t>
            </a:r>
            <a:r>
              <a:rPr lang="en-US" sz="2800" u="sng" dirty="0" smtClean="0">
                <a:solidFill>
                  <a:srgbClr val="0070C0"/>
                </a:solidFill>
                <a:latin typeface="Cooper Black" pitchFamily="18" charset="0"/>
              </a:rPr>
              <a:t>USA dropped an atomic bomb on Nagasaki &amp; Hiroshima</a:t>
            </a:r>
            <a:r>
              <a:rPr lang="en-US" sz="2800" dirty="0" smtClean="0">
                <a:solidFill>
                  <a:srgbClr val="0070C0"/>
                </a:solidFill>
                <a:latin typeface="Cooper Black" pitchFamily="18" charset="0"/>
              </a:rPr>
              <a:t> during WWII in 1945.  This RUINED Japan’s economy, killed thousands, &amp; led them to losing WWII.</a:t>
            </a:r>
          </a:p>
          <a:p>
            <a:endParaRPr lang="en-US" sz="3000" dirty="0" smtClean="0"/>
          </a:p>
          <a:p>
            <a:endParaRPr lang="en-US" sz="3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709529"/>
          </a:xfrm>
          <a:prstGeom prst="rect">
            <a:avLst/>
          </a:prstGeom>
        </p:spPr>
        <p:txBody>
          <a:bodyPr wrap="square">
            <a:spAutoFit/>
          </a:bodyPr>
          <a:lstStyle/>
          <a:p>
            <a:pPr algn="ctr" eaLnBrk="0" hangingPunct="0"/>
            <a:r>
              <a:rPr lang="en-US" sz="2400" b="1" dirty="0" smtClean="0">
                <a:solidFill>
                  <a:srgbClr val="FF0066"/>
                </a:solidFill>
                <a:latin typeface="+mj-lt"/>
              </a:rPr>
              <a:t>Facts about the Dropping of the Atomic Bomb on Hiroshima ---</a:t>
            </a:r>
            <a:r>
              <a:rPr lang="en-US" sz="2400" b="1" dirty="0" smtClean="0">
                <a:solidFill>
                  <a:srgbClr val="92D050"/>
                </a:solidFill>
                <a:latin typeface="+mj-lt"/>
              </a:rPr>
              <a:t>YOU DON’T NEED TO WRITE THIS DOWN</a:t>
            </a:r>
            <a:r>
              <a:rPr lang="en-US" sz="2400" b="1" dirty="0" smtClean="0">
                <a:solidFill>
                  <a:srgbClr val="FF0066"/>
                </a:solidFill>
                <a:latin typeface="+mj-lt"/>
              </a:rPr>
              <a:t>!</a:t>
            </a:r>
          </a:p>
          <a:p>
            <a:pPr eaLnBrk="0" hangingPunct="0">
              <a:buFontTx/>
              <a:buChar char="•"/>
            </a:pPr>
            <a:r>
              <a:rPr lang="en-US" sz="2800" dirty="0" smtClean="0">
                <a:solidFill>
                  <a:srgbClr val="000000"/>
                </a:solidFill>
              </a:rPr>
              <a:t>On August 6, 1945, the U.S. dropped an Atomic Bomb on the city of Hiroshima, Japan.</a:t>
            </a:r>
            <a:r>
              <a:rPr lang="en-US" sz="2800" dirty="0" smtClean="0"/>
              <a:t> </a:t>
            </a:r>
          </a:p>
          <a:p>
            <a:pPr eaLnBrk="0" hangingPunct="0">
              <a:buFontTx/>
              <a:buChar char="•"/>
            </a:pPr>
            <a:r>
              <a:rPr lang="en-US" sz="2800" dirty="0" smtClean="0">
                <a:solidFill>
                  <a:srgbClr val="000000"/>
                </a:solidFill>
              </a:rPr>
              <a:t>60,000-80,000 people died as a direct result of the bomb blast.</a:t>
            </a:r>
            <a:r>
              <a:rPr lang="en-US" sz="2800" dirty="0" smtClean="0"/>
              <a:t> </a:t>
            </a:r>
          </a:p>
          <a:p>
            <a:pPr eaLnBrk="0" hangingPunct="0">
              <a:buFontTx/>
              <a:buChar char="•"/>
            </a:pPr>
            <a:r>
              <a:rPr lang="en-US" sz="2800" dirty="0" smtClean="0">
                <a:solidFill>
                  <a:srgbClr val="000000"/>
                </a:solidFill>
              </a:rPr>
              <a:t>About 100 square miles of the city was completely destroyed.</a:t>
            </a:r>
            <a:r>
              <a:rPr lang="en-US" sz="2800" dirty="0" smtClean="0"/>
              <a:t> </a:t>
            </a:r>
          </a:p>
          <a:p>
            <a:pPr eaLnBrk="0" hangingPunct="0">
              <a:buFontTx/>
              <a:buChar char="•"/>
            </a:pPr>
            <a:r>
              <a:rPr lang="en-US" sz="2800" dirty="0" smtClean="0">
                <a:solidFill>
                  <a:srgbClr val="000000"/>
                </a:solidFill>
              </a:rPr>
              <a:t>Over the next 10 years, 40,000 people died as a result of injuries from the bomb or radiation poisoning.</a:t>
            </a:r>
            <a:r>
              <a:rPr lang="en-US" sz="2800" dirty="0" smtClean="0"/>
              <a:t> </a:t>
            </a:r>
          </a:p>
          <a:p>
            <a:pPr eaLnBrk="0" hangingPunct="0">
              <a:buFontTx/>
              <a:buChar char="•"/>
            </a:pPr>
            <a:r>
              <a:rPr lang="en-US" sz="2800" dirty="0" smtClean="0">
                <a:solidFill>
                  <a:srgbClr val="000000"/>
                </a:solidFill>
              </a:rPr>
              <a:t>On August 7, 1945, the U.S. demanded Japan surrender immediately and unconditionally.</a:t>
            </a:r>
            <a:r>
              <a:rPr lang="en-US" sz="2800" dirty="0" smtClean="0"/>
              <a:t> </a:t>
            </a:r>
          </a:p>
          <a:p>
            <a:pPr eaLnBrk="0" hangingPunct="0">
              <a:buFontTx/>
              <a:buChar char="•"/>
            </a:pPr>
            <a:r>
              <a:rPr lang="en-US" sz="2800" dirty="0" smtClean="0">
                <a:solidFill>
                  <a:srgbClr val="000000"/>
                </a:solidFill>
              </a:rPr>
              <a:t>On August 9, 1945, the U.S. dropped a second Atomic Bomb on Nagasaki, Japan.</a:t>
            </a:r>
            <a:r>
              <a:rPr lang="en-US" sz="2800" dirty="0" smtClean="0"/>
              <a:t> </a:t>
            </a:r>
          </a:p>
          <a:p>
            <a:pPr eaLnBrk="0" hangingPunct="0"/>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FF0000"/>
                </a:solidFill>
                <a:latin typeface="Arial Rounded MT Bold" pitchFamily="34" charset="0"/>
              </a:rPr>
              <a:t>Rebuilding </a:t>
            </a:r>
            <a:r>
              <a:rPr lang="en-US" sz="4400" dirty="0" err="1" smtClean="0">
                <a:solidFill>
                  <a:srgbClr val="FF0000"/>
                </a:solidFill>
                <a:latin typeface="Arial Rounded MT Bold" pitchFamily="34" charset="0"/>
              </a:rPr>
              <a:t>japan</a:t>
            </a:r>
            <a:r>
              <a:rPr lang="en-US" sz="4400" dirty="0" smtClean="0">
                <a:solidFill>
                  <a:srgbClr val="FF0000"/>
                </a:solidFill>
                <a:latin typeface="Arial Rounded MT Bold" pitchFamily="34" charset="0"/>
              </a:rPr>
              <a:t>…</a:t>
            </a:r>
            <a:endParaRPr lang="en-US" sz="4400" dirty="0">
              <a:solidFill>
                <a:srgbClr val="FF0000"/>
              </a:solidFill>
              <a:latin typeface="Arial Rounded MT Bold" pitchFamily="34" charset="0"/>
            </a:endParaRPr>
          </a:p>
        </p:txBody>
      </p:sp>
      <p:sp>
        <p:nvSpPr>
          <p:cNvPr id="3" name="Content Placeholder 2"/>
          <p:cNvSpPr>
            <a:spLocks noGrp="1"/>
          </p:cNvSpPr>
          <p:nvPr>
            <p:ph idx="1"/>
          </p:nvPr>
        </p:nvSpPr>
        <p:spPr>
          <a:xfrm>
            <a:off x="304800" y="1066800"/>
            <a:ext cx="8686800" cy="5791200"/>
          </a:xfrm>
        </p:spPr>
        <p:txBody>
          <a:bodyPr/>
          <a:lstStyle/>
          <a:p>
            <a:r>
              <a:rPr lang="en-US" sz="2800" dirty="0" smtClean="0"/>
              <a:t>Japan was a disaster after the 2 bombings &amp; losing WWII.</a:t>
            </a:r>
          </a:p>
          <a:p>
            <a:r>
              <a:rPr lang="en-US" sz="2800" u="sng" dirty="0" smtClean="0"/>
              <a:t>The USA helped Japan rebuild after WWII ended.  We helped their citizens and government get back on track</a:t>
            </a:r>
            <a:r>
              <a:rPr lang="en-US" sz="2800" dirty="0" smtClean="0"/>
              <a:t>.</a:t>
            </a:r>
          </a:p>
          <a:p>
            <a:r>
              <a:rPr lang="en-US" sz="2800" u="sng" dirty="0" smtClean="0"/>
              <a:t>USA made a new constitution for Japan and new laws</a:t>
            </a:r>
            <a:r>
              <a:rPr lang="en-US" sz="2800" dirty="0" smtClean="0"/>
              <a:t>.</a:t>
            </a:r>
          </a:p>
          <a:p>
            <a:r>
              <a:rPr lang="en-US" sz="2800" dirty="0" smtClean="0"/>
              <a:t>Japan was forced to give back control of the Koreas.</a:t>
            </a:r>
          </a:p>
          <a:p>
            <a:r>
              <a:rPr lang="en-US" sz="2800" dirty="0" smtClean="0"/>
              <a:t>Japan had to rebuild everything that was ruined during the bombings</a:t>
            </a:r>
          </a:p>
          <a:p>
            <a:r>
              <a:rPr lang="en-US" sz="2800" u="sng" dirty="0" smtClean="0"/>
              <a:t>USA had control of Japan until 1951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taff.imsa.edu/socsci/jvictory/help_07/exemplary_papers/tu_09_4/pearl_harbor.jpg"/>
          <p:cNvPicPr>
            <a:picLocks noChangeAspect="1" noChangeArrowheads="1"/>
          </p:cNvPicPr>
          <p:nvPr/>
        </p:nvPicPr>
        <p:blipFill>
          <a:blip r:embed="rId2"/>
          <a:srcRect/>
          <a:stretch>
            <a:fillRect/>
          </a:stretch>
        </p:blipFill>
        <p:spPr bwMode="auto">
          <a:xfrm>
            <a:off x="609600" y="1143000"/>
            <a:ext cx="7848600" cy="5410200"/>
          </a:xfrm>
          <a:prstGeom prst="rect">
            <a:avLst/>
          </a:prstGeom>
          <a:noFill/>
        </p:spPr>
      </p:pic>
      <p:sp>
        <p:nvSpPr>
          <p:cNvPr id="3" name="TextBox 2"/>
          <p:cNvSpPr txBox="1"/>
          <p:nvPr/>
        </p:nvSpPr>
        <p:spPr>
          <a:xfrm>
            <a:off x="3048000" y="381000"/>
            <a:ext cx="2438400" cy="646331"/>
          </a:xfrm>
          <a:prstGeom prst="rect">
            <a:avLst/>
          </a:prstGeom>
          <a:noFill/>
        </p:spPr>
        <p:txBody>
          <a:bodyPr wrap="square" rtlCol="0">
            <a:spAutoFit/>
          </a:bodyPr>
          <a:lstStyle/>
          <a:p>
            <a:pPr algn="ctr"/>
            <a:r>
              <a:rPr lang="en-US" dirty="0" smtClean="0"/>
              <a:t>Pearl Harbor Bombing- 1947</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egun.org/hiroshima_bomb.jpg"/>
          <p:cNvPicPr>
            <a:picLocks noChangeAspect="1" noChangeArrowheads="1"/>
          </p:cNvPicPr>
          <p:nvPr/>
        </p:nvPicPr>
        <p:blipFill>
          <a:blip r:embed="rId2"/>
          <a:srcRect/>
          <a:stretch>
            <a:fillRect/>
          </a:stretch>
        </p:blipFill>
        <p:spPr bwMode="auto">
          <a:xfrm>
            <a:off x="0" y="1600200"/>
            <a:ext cx="3048000" cy="4644571"/>
          </a:xfrm>
          <a:prstGeom prst="rect">
            <a:avLst/>
          </a:prstGeom>
          <a:noFill/>
        </p:spPr>
      </p:pic>
      <p:pic>
        <p:nvPicPr>
          <p:cNvPr id="1028" name="Picture 4" descr="http://media.nowpublic.net/images/bf/c/bfcad4f45b2d6dd9dd2e879d954d9d23.jpg"/>
          <p:cNvPicPr>
            <a:picLocks noChangeAspect="1" noChangeArrowheads="1"/>
          </p:cNvPicPr>
          <p:nvPr/>
        </p:nvPicPr>
        <p:blipFill>
          <a:blip r:embed="rId3"/>
          <a:srcRect/>
          <a:stretch>
            <a:fillRect/>
          </a:stretch>
        </p:blipFill>
        <p:spPr bwMode="auto">
          <a:xfrm>
            <a:off x="3124200" y="304800"/>
            <a:ext cx="3196525" cy="4191000"/>
          </a:xfrm>
          <a:prstGeom prst="rect">
            <a:avLst/>
          </a:prstGeom>
          <a:noFill/>
        </p:spPr>
      </p:pic>
      <p:pic>
        <p:nvPicPr>
          <p:cNvPr id="1030" name="Picture 6" descr="http://www.brendanmcgetrick.com/blog/wp-content/uploads/2009/08/h24_58495.jpg"/>
          <p:cNvPicPr>
            <a:picLocks noChangeAspect="1" noChangeArrowheads="1"/>
          </p:cNvPicPr>
          <p:nvPr/>
        </p:nvPicPr>
        <p:blipFill>
          <a:blip r:embed="rId4"/>
          <a:srcRect/>
          <a:stretch>
            <a:fillRect/>
          </a:stretch>
        </p:blipFill>
        <p:spPr bwMode="auto">
          <a:xfrm>
            <a:off x="6324600" y="2819400"/>
            <a:ext cx="2819400" cy="3009900"/>
          </a:xfrm>
          <a:prstGeom prst="rect">
            <a:avLst/>
          </a:prstGeom>
          <a:noFill/>
        </p:spPr>
      </p:pic>
      <p:sp>
        <p:nvSpPr>
          <p:cNvPr id="6" name="TextBox 5"/>
          <p:cNvSpPr txBox="1"/>
          <p:nvPr/>
        </p:nvSpPr>
        <p:spPr>
          <a:xfrm>
            <a:off x="609600" y="304800"/>
            <a:ext cx="2057400" cy="1200329"/>
          </a:xfrm>
          <a:prstGeom prst="rect">
            <a:avLst/>
          </a:prstGeom>
          <a:noFill/>
        </p:spPr>
        <p:txBody>
          <a:bodyPr wrap="square" rtlCol="0">
            <a:spAutoFit/>
          </a:bodyPr>
          <a:lstStyle/>
          <a:p>
            <a:r>
              <a:rPr lang="en-US" dirty="0" smtClean="0"/>
              <a:t>Nagasaki &amp; Hiroshima Bombings in Japan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andyworthington.co.uk/wp-content/uploads/hiroshima.jpg"/>
          <p:cNvPicPr>
            <a:picLocks noChangeAspect="1" noChangeArrowheads="1"/>
          </p:cNvPicPr>
          <p:nvPr/>
        </p:nvPicPr>
        <p:blipFill>
          <a:blip r:embed="rId2"/>
          <a:srcRect/>
          <a:stretch>
            <a:fillRect/>
          </a:stretch>
        </p:blipFill>
        <p:spPr bwMode="auto">
          <a:xfrm>
            <a:off x="381000" y="304800"/>
            <a:ext cx="8153400" cy="571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6.media.tumblr.com/7gSB5gka1qszgk4odlmRt50Yo1_500.jpg"/>
          <p:cNvPicPr>
            <a:picLocks noChangeAspect="1" noChangeArrowheads="1"/>
          </p:cNvPicPr>
          <p:nvPr/>
        </p:nvPicPr>
        <p:blipFill>
          <a:blip r:embed="rId2"/>
          <a:srcRect/>
          <a:stretch>
            <a:fillRect/>
          </a:stretch>
        </p:blipFill>
        <p:spPr bwMode="auto">
          <a:xfrm>
            <a:off x="0" y="0"/>
            <a:ext cx="6324600" cy="3971925"/>
          </a:xfrm>
          <a:prstGeom prst="rect">
            <a:avLst/>
          </a:prstGeom>
          <a:noFill/>
        </p:spPr>
      </p:pic>
      <p:pic>
        <p:nvPicPr>
          <p:cNvPr id="56324" name="Picture 4" descr="http://media.lvrj.com/images/1984982.jpg"/>
          <p:cNvPicPr>
            <a:picLocks noChangeAspect="1" noChangeArrowheads="1"/>
          </p:cNvPicPr>
          <p:nvPr/>
        </p:nvPicPr>
        <p:blipFill>
          <a:blip r:embed="rId3"/>
          <a:srcRect/>
          <a:stretch>
            <a:fillRect/>
          </a:stretch>
        </p:blipFill>
        <p:spPr bwMode="auto">
          <a:xfrm>
            <a:off x="5972175" y="2819400"/>
            <a:ext cx="3171825" cy="381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Japan’s </a:t>
            </a:r>
            <a:r>
              <a:rPr lang="en-US" dirty="0" err="1" smtClean="0"/>
              <a:t>Gov’t</a:t>
            </a:r>
            <a:r>
              <a:rPr lang="en-US" dirty="0" smtClean="0"/>
              <a:t>, Economy, &amp; TODAY!</a:t>
            </a:r>
            <a:endParaRPr lang="en-US" dirty="0"/>
          </a:p>
        </p:txBody>
      </p:sp>
      <p:sp>
        <p:nvSpPr>
          <p:cNvPr id="3" name="Content Placeholder 2"/>
          <p:cNvSpPr>
            <a:spLocks noGrp="1"/>
          </p:cNvSpPr>
          <p:nvPr>
            <p:ph idx="1"/>
          </p:nvPr>
        </p:nvSpPr>
        <p:spPr>
          <a:xfrm>
            <a:off x="304800" y="1143000"/>
            <a:ext cx="8686800" cy="5410200"/>
          </a:xfrm>
        </p:spPr>
        <p:txBody>
          <a:bodyPr/>
          <a:lstStyle/>
          <a:p>
            <a:r>
              <a:rPr lang="en-US" dirty="0" smtClean="0"/>
              <a:t>Japan </a:t>
            </a:r>
            <a:r>
              <a:rPr lang="en-US" u="sng" dirty="0" smtClean="0"/>
              <a:t>imports most food products because they are such a small island</a:t>
            </a:r>
          </a:p>
          <a:p>
            <a:r>
              <a:rPr lang="en-US" dirty="0" smtClean="0"/>
              <a:t>They make a lot of technology and export it</a:t>
            </a:r>
          </a:p>
          <a:p>
            <a:r>
              <a:rPr lang="en-US" dirty="0" smtClean="0"/>
              <a:t>Japanese are very dedicated to school and smart!</a:t>
            </a:r>
          </a:p>
          <a:p>
            <a:r>
              <a:rPr lang="en-US" dirty="0" smtClean="0"/>
              <a:t>Japan’s government is a Constitutional Monarchy (they have an emperor but he makes </a:t>
            </a:r>
            <a:r>
              <a:rPr lang="en-US" u="sng" dirty="0" smtClean="0"/>
              <a:t>no</a:t>
            </a:r>
            <a:r>
              <a:rPr lang="en-US" dirty="0" smtClean="0"/>
              <a:t> choices).  </a:t>
            </a:r>
            <a:r>
              <a:rPr lang="en-US" b="1" i="1" u="sng" dirty="0" smtClean="0">
                <a:solidFill>
                  <a:srgbClr val="FF0066"/>
                </a:solidFill>
                <a:latin typeface="Arial" pitchFamily="34" charset="0"/>
                <a:cs typeface="Arial" pitchFamily="34" charset="0"/>
              </a:rPr>
              <a:t>PEOPLE CAN VOTE!!!</a:t>
            </a:r>
          </a:p>
          <a:p>
            <a:r>
              <a:rPr lang="en-US" b="1" u="sng" dirty="0" smtClean="0">
                <a:solidFill>
                  <a:srgbClr val="008000"/>
                </a:solidFill>
              </a:rPr>
              <a:t>Japan’s legislature (law makers) is called the DIET</a:t>
            </a:r>
            <a:r>
              <a:rPr lang="en-US" b="1" u="sng" dirty="0" smtClean="0">
                <a:solidFill>
                  <a:srgbClr val="008000"/>
                </a:solidFill>
                <a:sym typeface="Wingdings" pitchFamily="2" charset="2"/>
              </a:rPr>
              <a:t></a:t>
            </a:r>
            <a:r>
              <a:rPr lang="en-US" b="1" u="sng" dirty="0" smtClean="0">
                <a:solidFill>
                  <a:srgbClr val="008000"/>
                </a:solidFill>
                <a:latin typeface="Arial Black" pitchFamily="34" charset="0"/>
                <a:sym typeface="Wingdings" pitchFamily="2" charset="2"/>
              </a:rPr>
              <a:t>THE DIET </a:t>
            </a:r>
            <a:r>
              <a:rPr lang="en-US" b="1" u="sng" dirty="0" smtClean="0">
                <a:solidFill>
                  <a:srgbClr val="008000"/>
                </a:solidFill>
                <a:sym typeface="Wingdings" pitchFamily="2" charset="2"/>
              </a:rPr>
              <a:t>VOTES FOR THE LEADER!</a:t>
            </a:r>
            <a:endParaRPr lang="en-US" b="1" u="sng" dirty="0" smtClean="0">
              <a:solidFill>
                <a:srgbClr val="008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 Today Continued…</a:t>
            </a:r>
            <a:endParaRPr lang="en-US" dirty="0"/>
          </a:p>
        </p:txBody>
      </p:sp>
      <p:sp>
        <p:nvSpPr>
          <p:cNvPr id="3" name="Content Placeholder 2"/>
          <p:cNvSpPr>
            <a:spLocks noGrp="1"/>
          </p:cNvSpPr>
          <p:nvPr>
            <p:ph idx="1"/>
          </p:nvPr>
        </p:nvSpPr>
        <p:spPr/>
        <p:txBody>
          <a:bodyPr/>
          <a:lstStyle/>
          <a:p>
            <a:r>
              <a:rPr lang="en-US" dirty="0" smtClean="0"/>
              <a:t>Japan has  </a:t>
            </a:r>
            <a:r>
              <a:rPr lang="en-US" u="sng" dirty="0" smtClean="0"/>
              <a:t>mixed economic system (mostly market).</a:t>
            </a:r>
          </a:p>
          <a:p>
            <a:r>
              <a:rPr lang="en-US" dirty="0" smtClean="0"/>
              <a:t>High </a:t>
            </a:r>
            <a:r>
              <a:rPr lang="en-US" u="sng" dirty="0" smtClean="0"/>
              <a:t>literacy rate of 99%</a:t>
            </a:r>
          </a:p>
          <a:p>
            <a:r>
              <a:rPr lang="en-US" dirty="0" smtClean="0"/>
              <a:t>High standard of living</a:t>
            </a:r>
          </a:p>
          <a:p>
            <a:r>
              <a:rPr lang="en-US" dirty="0" smtClean="0"/>
              <a:t>One of the best economies in the </a:t>
            </a:r>
            <a:r>
              <a:rPr lang="en-US" dirty="0" smtClean="0"/>
              <a:t>world !</a:t>
            </a:r>
            <a:endParaRPr lang="en-US" dirty="0" smtClean="0"/>
          </a:p>
          <a:p>
            <a:r>
              <a:rPr lang="en-US" u="sng" dirty="0" smtClean="0"/>
              <a:t>Strong work </a:t>
            </a:r>
            <a:r>
              <a:rPr lang="en-US" u="sng" dirty="0" smtClean="0"/>
              <a:t>ethic</a:t>
            </a:r>
          </a:p>
          <a:p>
            <a:r>
              <a:rPr lang="en-US" u="sng" dirty="0" smtClean="0"/>
              <a:t>Focus on fish and technology!</a:t>
            </a:r>
          </a:p>
          <a:p>
            <a:r>
              <a:rPr lang="en-US" u="sng" dirty="0" smtClean="0"/>
              <a:t>Imports most of the food people eat</a:t>
            </a:r>
            <a:endParaRPr lang="en-US"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Colonization</a:t>
            </a:r>
            <a:endParaRPr lang="en-US" dirty="0"/>
          </a:p>
        </p:txBody>
      </p:sp>
      <p:sp>
        <p:nvSpPr>
          <p:cNvPr id="3" name="Content Placeholder 2"/>
          <p:cNvSpPr>
            <a:spLocks noGrp="1"/>
          </p:cNvSpPr>
          <p:nvPr>
            <p:ph idx="1"/>
          </p:nvPr>
        </p:nvSpPr>
        <p:spPr/>
        <p:txBody>
          <a:bodyPr/>
          <a:lstStyle/>
          <a:p>
            <a:pPr marL="411480" fontAlgn="auto">
              <a:spcAft>
                <a:spcPts val="0"/>
              </a:spcAft>
              <a:buFont typeface="Arial" pitchFamily="34" charset="0"/>
              <a:buChar char="•"/>
              <a:defRPr/>
            </a:pPr>
            <a:r>
              <a:rPr lang="en-US" dirty="0" smtClean="0">
                <a:solidFill>
                  <a:srgbClr val="FF0000"/>
                </a:solidFill>
              </a:rPr>
              <a:t>Colonization: </a:t>
            </a:r>
            <a:r>
              <a:rPr lang="en-US" dirty="0" smtClean="0">
                <a:solidFill>
                  <a:schemeClr val="tx1"/>
                </a:solidFill>
              </a:rPr>
              <a:t>is</a:t>
            </a:r>
            <a:r>
              <a:rPr lang="en-US" dirty="0" smtClean="0"/>
              <a:t> </a:t>
            </a:r>
            <a:r>
              <a:rPr lang="en-US" dirty="0" smtClean="0"/>
              <a:t>forced </a:t>
            </a:r>
            <a:r>
              <a:rPr lang="en-US" dirty="0" smtClean="0"/>
              <a:t>control of one nation by another </a:t>
            </a:r>
            <a:r>
              <a:rPr lang="en-US" dirty="0" smtClean="0"/>
              <a:t>nation </a:t>
            </a:r>
            <a:r>
              <a:rPr lang="en-US" dirty="0" smtClean="0"/>
              <a:t>to gain power, land, and RESOURCES!</a:t>
            </a:r>
          </a:p>
          <a:p>
            <a:pPr marL="411480" fontAlgn="auto">
              <a:spcAft>
                <a:spcPts val="0"/>
              </a:spcAft>
              <a:buFont typeface="Arial" pitchFamily="34" charset="0"/>
              <a:buChar char="•"/>
              <a:defRPr/>
            </a:pPr>
            <a:endParaRPr lang="en-US" dirty="0" smtClean="0"/>
          </a:p>
          <a:p>
            <a:pPr marL="411480" fontAlgn="auto">
              <a:spcAft>
                <a:spcPts val="0"/>
              </a:spcAft>
              <a:buFont typeface="Arial" pitchFamily="34" charset="0"/>
              <a:buChar char="•"/>
              <a:defRPr/>
            </a:pPr>
            <a:r>
              <a:rPr lang="en-US" dirty="0" smtClean="0"/>
              <a:t>Many countries from around the world saw Asia as weak and they wanted their resources.  So they began taking them, or colonizing the land there.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1"/>
          <p:cNvSpPr txBox="1">
            <a:spLocks noChangeArrowheads="1"/>
          </p:cNvSpPr>
          <p:nvPr/>
        </p:nvSpPr>
        <p:spPr bwMode="auto">
          <a:xfrm>
            <a:off x="0" y="533400"/>
            <a:ext cx="9144000" cy="830997"/>
          </a:xfrm>
          <a:prstGeom prst="rect">
            <a:avLst/>
          </a:prstGeom>
          <a:noFill/>
          <a:ln w="9525">
            <a:noFill/>
            <a:miter lim="800000"/>
            <a:headEnd/>
            <a:tailEnd/>
          </a:ln>
        </p:spPr>
        <p:txBody>
          <a:bodyPr>
            <a:spAutoFit/>
          </a:bodyPr>
          <a:lstStyle/>
          <a:p>
            <a:pPr>
              <a:buFont typeface="Arial" pitchFamily="34" charset="0"/>
              <a:buChar char="•"/>
            </a:pPr>
            <a:endParaRPr lang="en-US" sz="2400" u="sng" dirty="0" smtClean="0"/>
          </a:p>
          <a:p>
            <a:pPr>
              <a:buFont typeface="Arial" pitchFamily="34" charset="0"/>
              <a:buChar char="•"/>
            </a:pPr>
            <a:endParaRPr lang="en-US" sz="2400" u="sng" dirty="0" smtClean="0"/>
          </a:p>
        </p:txBody>
      </p:sp>
      <p:sp>
        <p:nvSpPr>
          <p:cNvPr id="38916" name="WordArt 2"/>
          <p:cNvSpPr>
            <a:spLocks noChangeArrowheads="1" noChangeShapeType="1" noTextEdit="1"/>
          </p:cNvSpPr>
          <p:nvPr/>
        </p:nvSpPr>
        <p:spPr bwMode="auto">
          <a:xfrm>
            <a:off x="609600" y="0"/>
            <a:ext cx="7620000" cy="9144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smtClean="0">
                <a:ln w="9525">
                  <a:round/>
                  <a:headEnd/>
                  <a:tailEnd/>
                </a:ln>
                <a:solidFill>
                  <a:schemeClr val="tx1">
                    <a:lumMod val="65000"/>
                    <a:lumOff val="35000"/>
                  </a:schemeClr>
                </a:solidFill>
                <a:latin typeface="Arial Black"/>
              </a:rPr>
              <a:t>The Cold War</a:t>
            </a:r>
            <a:endParaRPr lang="en-US" sz="3600" kern="10" dirty="0">
              <a:ln w="9525">
                <a:round/>
                <a:headEnd/>
                <a:tailEnd/>
              </a:ln>
              <a:solidFill>
                <a:schemeClr val="tx1">
                  <a:lumMod val="65000"/>
                  <a:lumOff val="35000"/>
                </a:schemeClr>
              </a:solidFill>
              <a:latin typeface="Arial Black"/>
            </a:endParaRPr>
          </a:p>
        </p:txBody>
      </p:sp>
      <p:sp>
        <p:nvSpPr>
          <p:cNvPr id="5" name="TextBox 4"/>
          <p:cNvSpPr txBox="1"/>
          <p:nvPr/>
        </p:nvSpPr>
        <p:spPr>
          <a:xfrm>
            <a:off x="609600" y="1676400"/>
            <a:ext cx="8001000" cy="3539430"/>
          </a:xfrm>
          <a:prstGeom prst="rect">
            <a:avLst/>
          </a:prstGeom>
          <a:noFill/>
        </p:spPr>
        <p:txBody>
          <a:bodyPr wrap="square" rtlCol="0">
            <a:spAutoFit/>
          </a:bodyPr>
          <a:lstStyle/>
          <a:p>
            <a:r>
              <a:rPr lang="en-US" sz="3200" dirty="0" smtClean="0">
                <a:solidFill>
                  <a:srgbClr val="C00000"/>
                </a:solidFill>
              </a:rPr>
              <a:t>**</a:t>
            </a:r>
            <a:r>
              <a:rPr lang="en-US" sz="3200" u="sng" dirty="0" smtClean="0">
                <a:solidFill>
                  <a:srgbClr val="C00000"/>
                </a:solidFill>
              </a:rPr>
              <a:t>War of words between USA and Soviet Union right after World War II ended</a:t>
            </a:r>
            <a:r>
              <a:rPr lang="en-US" sz="3200" dirty="0" smtClean="0">
                <a:solidFill>
                  <a:srgbClr val="C00000"/>
                </a:solidFill>
              </a:rPr>
              <a:t>.  </a:t>
            </a:r>
          </a:p>
          <a:p>
            <a:endParaRPr lang="en-US" sz="3200" dirty="0" smtClean="0">
              <a:solidFill>
                <a:srgbClr val="C00000"/>
              </a:solidFill>
            </a:endParaRPr>
          </a:p>
          <a:p>
            <a:r>
              <a:rPr lang="en-US" sz="3200" dirty="0" smtClean="0">
                <a:solidFill>
                  <a:srgbClr val="C00000"/>
                </a:solidFill>
              </a:rPr>
              <a:t>**</a:t>
            </a:r>
            <a:r>
              <a:rPr lang="en-US" sz="3200" u="sng" dirty="0" smtClean="0">
                <a:solidFill>
                  <a:srgbClr val="C00000"/>
                </a:solidFill>
              </a:rPr>
              <a:t>Soviet Union supported Communism and the USA did not.</a:t>
            </a:r>
          </a:p>
          <a:p>
            <a:endParaRPr lang="en-US" sz="3200" dirty="0" smtClean="0">
              <a:solidFill>
                <a:srgbClr val="C00000"/>
              </a:solidFill>
            </a:endParaRPr>
          </a:p>
          <a:p>
            <a:r>
              <a:rPr lang="en-US" sz="3200" dirty="0" smtClean="0">
                <a:solidFill>
                  <a:srgbClr val="C00000"/>
                </a:solidFill>
              </a:rPr>
              <a:t>**</a:t>
            </a:r>
            <a:r>
              <a:rPr lang="en-US" sz="3200" u="sng" dirty="0" smtClean="0">
                <a:solidFill>
                  <a:srgbClr val="C00000"/>
                </a:solidFill>
              </a:rPr>
              <a:t>The 2 countries became enemies.</a:t>
            </a:r>
            <a:endParaRPr lang="en-US" sz="3200" u="sng"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www.sdpb.org/learning/Resources/etvprograms/pdf/2othExtras/MAPS/KOREA38THPARALLEL.JPG"/>
          <p:cNvPicPr>
            <a:picLocks noChangeAspect="1" noChangeArrowheads="1"/>
          </p:cNvPicPr>
          <p:nvPr/>
        </p:nvPicPr>
        <p:blipFill>
          <a:blip r:embed="rId2" cstate="print"/>
          <a:srcRect/>
          <a:stretch>
            <a:fillRect/>
          </a:stretch>
        </p:blipFill>
        <p:spPr bwMode="auto">
          <a:xfrm>
            <a:off x="5257800" y="3505200"/>
            <a:ext cx="3352800" cy="3352800"/>
          </a:xfrm>
          <a:prstGeom prst="rect">
            <a:avLst/>
          </a:prstGeom>
          <a:noFill/>
          <a:ln w="9525">
            <a:noFill/>
            <a:miter lim="800000"/>
            <a:headEnd/>
            <a:tailEnd/>
          </a:ln>
        </p:spPr>
      </p:pic>
      <p:sp>
        <p:nvSpPr>
          <p:cNvPr id="38915" name="TextBox 1"/>
          <p:cNvSpPr txBox="1">
            <a:spLocks noChangeArrowheads="1"/>
          </p:cNvSpPr>
          <p:nvPr/>
        </p:nvSpPr>
        <p:spPr bwMode="auto">
          <a:xfrm>
            <a:off x="0" y="533400"/>
            <a:ext cx="9144000" cy="5878532"/>
          </a:xfrm>
          <a:prstGeom prst="rect">
            <a:avLst/>
          </a:prstGeom>
          <a:noFill/>
          <a:ln w="9525">
            <a:noFill/>
            <a:miter lim="800000"/>
            <a:headEnd/>
            <a:tailEnd/>
          </a:ln>
        </p:spPr>
        <p:txBody>
          <a:bodyPr>
            <a:spAutoFit/>
          </a:bodyPr>
          <a:lstStyle/>
          <a:p>
            <a:pPr>
              <a:buFont typeface="Arial" pitchFamily="34" charset="0"/>
              <a:buChar char="•"/>
            </a:pPr>
            <a:endParaRPr lang="en-US" sz="2400" u="sng" dirty="0" smtClean="0"/>
          </a:p>
          <a:p>
            <a:pPr>
              <a:buFont typeface="Arial" pitchFamily="34" charset="0"/>
              <a:buChar char="•"/>
            </a:pPr>
            <a:endParaRPr lang="en-US" sz="2400" u="sng" dirty="0" smtClean="0"/>
          </a:p>
          <a:p>
            <a:pPr>
              <a:buFont typeface="Arial" pitchFamily="34" charset="0"/>
              <a:buChar char="•"/>
            </a:pPr>
            <a:r>
              <a:rPr lang="en-US" sz="2400" dirty="0" smtClean="0"/>
              <a:t>The </a:t>
            </a:r>
            <a:r>
              <a:rPr lang="en-US" sz="2400" dirty="0"/>
              <a:t>Soviet Union and the US </a:t>
            </a:r>
            <a:r>
              <a:rPr lang="en-US" sz="2400" dirty="0" smtClean="0"/>
              <a:t>helped Korea gain it’s independence</a:t>
            </a:r>
            <a:r>
              <a:rPr lang="en-US" sz="2400" dirty="0"/>
              <a:t>, </a:t>
            </a:r>
            <a:r>
              <a:rPr lang="en-US" sz="2400" dirty="0" smtClean="0"/>
              <a:t>the </a:t>
            </a:r>
            <a:r>
              <a:rPr lang="en-US" sz="2400" dirty="0"/>
              <a:t>country was divided along the </a:t>
            </a:r>
            <a:r>
              <a:rPr lang="en-US" sz="2400" dirty="0">
                <a:solidFill>
                  <a:srgbClr val="FF0000"/>
                </a:solidFill>
              </a:rPr>
              <a:t>38</a:t>
            </a:r>
            <a:r>
              <a:rPr lang="en-US" sz="2400" baseline="30000" dirty="0">
                <a:solidFill>
                  <a:srgbClr val="FF0000"/>
                </a:solidFill>
              </a:rPr>
              <a:t>th</a:t>
            </a:r>
            <a:r>
              <a:rPr lang="en-US" sz="2400" dirty="0">
                <a:solidFill>
                  <a:srgbClr val="FF0000"/>
                </a:solidFill>
              </a:rPr>
              <a:t> </a:t>
            </a:r>
            <a:r>
              <a:rPr lang="en-US" sz="2400" dirty="0" smtClean="0">
                <a:solidFill>
                  <a:srgbClr val="FF0000"/>
                </a:solidFill>
              </a:rPr>
              <a:t>parallel (or the DMZ) </a:t>
            </a:r>
            <a:r>
              <a:rPr lang="en-US" sz="2400" dirty="0"/>
              <a:t>(line of latitude running through Korea).</a:t>
            </a:r>
          </a:p>
          <a:p>
            <a:pPr>
              <a:buFont typeface="Arial" pitchFamily="34" charset="0"/>
              <a:buChar char="•"/>
            </a:pPr>
            <a:r>
              <a:rPr lang="en-US" sz="2400" u="sng" dirty="0"/>
              <a:t>North Korea </a:t>
            </a:r>
            <a:r>
              <a:rPr lang="en-US" sz="2400" u="sng" dirty="0" smtClean="0"/>
              <a:t>became a </a:t>
            </a:r>
            <a:r>
              <a:rPr lang="en-US" sz="2400" u="sng" dirty="0" smtClean="0">
                <a:solidFill>
                  <a:srgbClr val="7030A0"/>
                </a:solidFill>
              </a:rPr>
              <a:t>communist country (with help of Soviet Union)</a:t>
            </a:r>
            <a:endParaRPr lang="en-US" sz="2400" u="sng" dirty="0">
              <a:solidFill>
                <a:srgbClr val="7030A0"/>
              </a:solidFill>
            </a:endParaRPr>
          </a:p>
          <a:p>
            <a:r>
              <a:rPr lang="en-US" sz="2400" u="sng" dirty="0" smtClean="0"/>
              <a:t>**</a:t>
            </a:r>
            <a:r>
              <a:rPr lang="en-US" sz="2400" u="sng" dirty="0" smtClean="0"/>
              <a:t>South Korea become a  </a:t>
            </a:r>
            <a:r>
              <a:rPr lang="en-US" sz="2400" u="sng" dirty="0">
                <a:solidFill>
                  <a:srgbClr val="C00000"/>
                </a:solidFill>
              </a:rPr>
              <a:t>democratic </a:t>
            </a:r>
            <a:r>
              <a:rPr lang="en-US" sz="2400" u="sng" dirty="0" smtClean="0">
                <a:solidFill>
                  <a:srgbClr val="C00000"/>
                </a:solidFill>
              </a:rPr>
              <a:t>country (with help of USA)</a:t>
            </a:r>
            <a:endParaRPr lang="en-US" sz="2400" u="sng" dirty="0">
              <a:solidFill>
                <a:srgbClr val="C00000"/>
              </a:solidFill>
            </a:endParaRPr>
          </a:p>
          <a:p>
            <a:pPr>
              <a:buFont typeface="Arial" pitchFamily="34" charset="0"/>
              <a:buChar char="•"/>
            </a:pPr>
            <a:endParaRPr lang="en-US" sz="2400" i="1" u="sng" dirty="0" smtClean="0">
              <a:solidFill>
                <a:srgbClr val="FF0066"/>
              </a:solidFill>
            </a:endParaRPr>
          </a:p>
          <a:p>
            <a:pPr>
              <a:buFont typeface="Arial" pitchFamily="34" charset="0"/>
              <a:buChar char="•"/>
            </a:pPr>
            <a:r>
              <a:rPr lang="en-US" sz="2400" u="sng" dirty="0" smtClean="0">
                <a:solidFill>
                  <a:srgbClr val="FF0066"/>
                </a:solidFill>
              </a:rPr>
              <a:t>In </a:t>
            </a:r>
            <a:r>
              <a:rPr lang="en-US" sz="2400" u="sng" dirty="0">
                <a:solidFill>
                  <a:srgbClr val="FF0066"/>
                </a:solidFill>
              </a:rPr>
              <a:t>1950, the Korean War began 	</a:t>
            </a:r>
            <a:r>
              <a:rPr lang="en-US" sz="2400" dirty="0">
                <a:solidFill>
                  <a:srgbClr val="FF0066"/>
                </a:solidFill>
              </a:rPr>
              <a:t>					</a:t>
            </a:r>
            <a:r>
              <a:rPr lang="en-US" sz="3200" u="sng" dirty="0" smtClean="0">
                <a:solidFill>
                  <a:srgbClr val="FF0066"/>
                </a:solidFill>
              </a:rPr>
              <a:t>because North Korea </a:t>
            </a:r>
            <a:r>
              <a:rPr lang="en-US" sz="3200" dirty="0">
                <a:solidFill>
                  <a:srgbClr val="FF0066"/>
                </a:solidFill>
              </a:rPr>
              <a:t>					</a:t>
            </a:r>
            <a:r>
              <a:rPr lang="en-US" sz="3200" u="sng" dirty="0" smtClean="0">
                <a:solidFill>
                  <a:srgbClr val="FF0066"/>
                </a:solidFill>
              </a:rPr>
              <a:t>invaded South </a:t>
            </a:r>
            <a:r>
              <a:rPr lang="en-US" sz="3200" u="sng" dirty="0">
                <a:solidFill>
                  <a:srgbClr val="FF0066"/>
                </a:solidFill>
              </a:rPr>
              <a:t>Korea</a:t>
            </a:r>
            <a:r>
              <a:rPr lang="en-US" sz="3200" dirty="0"/>
              <a:t>.</a:t>
            </a:r>
          </a:p>
          <a:p>
            <a:pPr>
              <a:buFont typeface="Arial" pitchFamily="34" charset="0"/>
              <a:buChar char="•"/>
            </a:pPr>
            <a:endParaRPr lang="en-US" sz="2400" dirty="0" smtClean="0"/>
          </a:p>
          <a:p>
            <a:pPr>
              <a:buFont typeface="Arial" pitchFamily="34" charset="0"/>
              <a:buChar char="•"/>
            </a:pPr>
            <a:r>
              <a:rPr lang="en-US" sz="2400" dirty="0" smtClean="0"/>
              <a:t>The </a:t>
            </a:r>
            <a:r>
              <a:rPr lang="en-US" sz="2400" dirty="0"/>
              <a:t>United Nations sent troops to 					help South Korea.</a:t>
            </a:r>
          </a:p>
        </p:txBody>
      </p:sp>
      <p:sp>
        <p:nvSpPr>
          <p:cNvPr id="38916" name="WordArt 2"/>
          <p:cNvSpPr>
            <a:spLocks noChangeArrowheads="1" noChangeShapeType="1" noTextEdit="1"/>
          </p:cNvSpPr>
          <p:nvPr/>
        </p:nvSpPr>
        <p:spPr bwMode="auto">
          <a:xfrm>
            <a:off x="609600" y="0"/>
            <a:ext cx="7620000" cy="9144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scaled="1"/>
                </a:gradFill>
                <a:latin typeface="Arial Black"/>
              </a:rPr>
              <a:t>The Koreas</a:t>
            </a:r>
            <a:endParaRPr lang="en-US" sz="3600" kern="10" dirty="0">
              <a:ln w="9525">
                <a:round/>
                <a:headEnd/>
                <a:tailEnd/>
              </a:ln>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scaled="1"/>
              </a:gradFill>
              <a:latin typeface="Arial Black"/>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0" y="0"/>
            <a:ext cx="5181600" cy="6124754"/>
          </a:xfrm>
          <a:prstGeom prst="rect">
            <a:avLst/>
          </a:prstGeom>
          <a:noFill/>
          <a:ln w="9525">
            <a:noFill/>
            <a:miter lim="800000"/>
            <a:headEnd/>
            <a:tailEnd/>
          </a:ln>
        </p:spPr>
        <p:txBody>
          <a:bodyPr wrap="square">
            <a:spAutoFit/>
          </a:bodyPr>
          <a:lstStyle/>
          <a:p>
            <a:pPr>
              <a:buFont typeface="Arial" pitchFamily="34" charset="0"/>
              <a:buChar char="•"/>
            </a:pPr>
            <a:r>
              <a:rPr lang="en-US" sz="2800" dirty="0"/>
              <a:t>U.N. forces pushed the North Koreans all the way back to the northernmost parts of Korea.</a:t>
            </a:r>
          </a:p>
          <a:p>
            <a:pPr>
              <a:buFont typeface="Arial" pitchFamily="34" charset="0"/>
              <a:buChar char="•"/>
            </a:pPr>
            <a:r>
              <a:rPr lang="en-US" sz="2800" dirty="0"/>
              <a:t>Things changed again, however, when Chinese troops crossed the border to help North Korea.</a:t>
            </a:r>
          </a:p>
          <a:p>
            <a:pPr>
              <a:buFont typeface="Arial" pitchFamily="34" charset="0"/>
              <a:buChar char="•"/>
            </a:pPr>
            <a:r>
              <a:rPr lang="en-US" sz="2800" dirty="0"/>
              <a:t>A stalemate soon developed</a:t>
            </a:r>
            <a:r>
              <a:rPr lang="en-US" sz="2800" u="sng" dirty="0"/>
              <a:t>, </a:t>
            </a:r>
            <a:r>
              <a:rPr lang="en-US" sz="2800" dirty="0"/>
              <a:t>in which </a:t>
            </a:r>
            <a:r>
              <a:rPr lang="en-US" sz="2800" dirty="0" smtClean="0"/>
              <a:t>*</a:t>
            </a:r>
            <a:r>
              <a:rPr lang="en-US" sz="2800" u="sng" dirty="0" smtClean="0"/>
              <a:t>N</a:t>
            </a:r>
            <a:r>
              <a:rPr lang="en-US" sz="2800" u="sng" dirty="0" smtClean="0"/>
              <a:t>either  </a:t>
            </a:r>
            <a:r>
              <a:rPr lang="en-US" sz="2800" u="sng" dirty="0" smtClean="0"/>
              <a:t>side won</a:t>
            </a:r>
            <a:endParaRPr lang="en-US" sz="2800" u="sng" dirty="0"/>
          </a:p>
          <a:p>
            <a:pPr>
              <a:buFont typeface="Arial" pitchFamily="34" charset="0"/>
              <a:buChar char="•"/>
            </a:pPr>
            <a:r>
              <a:rPr lang="en-US" sz="2800" u="sng" dirty="0"/>
              <a:t>Both sides signed a cease-fire in 1953 that left the country divided at almost the exact same point as it had been before the war.</a:t>
            </a:r>
          </a:p>
        </p:txBody>
      </p:sp>
      <p:pic>
        <p:nvPicPr>
          <p:cNvPr id="39939" name="Picture 4" descr="http://www.warchat.org/pictures/korean_war_map_chinese_movements.jpg"/>
          <p:cNvPicPr>
            <a:picLocks noChangeAspect="1" noChangeArrowheads="1"/>
          </p:cNvPicPr>
          <p:nvPr/>
        </p:nvPicPr>
        <p:blipFill>
          <a:blip r:embed="rId2"/>
          <a:srcRect/>
          <a:stretch>
            <a:fillRect/>
          </a:stretch>
        </p:blipFill>
        <p:spPr bwMode="auto">
          <a:xfrm>
            <a:off x="5045075" y="304800"/>
            <a:ext cx="409892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smtClean="0"/>
              <a:t>Today North &amp; South Korea are separated at the 38</a:t>
            </a:r>
            <a:r>
              <a:rPr lang="en-US" u="sng" baseline="30000" dirty="0" smtClean="0"/>
              <a:t>th</a:t>
            </a:r>
            <a:r>
              <a:rPr lang="en-US" u="sng" dirty="0" smtClean="0"/>
              <a:t> Parallel by a fence, known as the </a:t>
            </a:r>
            <a:r>
              <a:rPr lang="en-US" u="sng" dirty="0" smtClean="0">
                <a:solidFill>
                  <a:srgbClr val="FF00FF"/>
                </a:solidFill>
              </a:rPr>
              <a:t>Demilitarized Zone (DMZ).  </a:t>
            </a:r>
          </a:p>
          <a:p>
            <a:r>
              <a:rPr lang="en-US" dirty="0" smtClean="0"/>
              <a:t>The DMZ is guarded on both sides by NK troops &amp; SK troops.</a:t>
            </a:r>
          </a:p>
          <a:p>
            <a:r>
              <a:rPr lang="en-US" u="sng" dirty="0" smtClean="0"/>
              <a:t>No one is allowed in or out of North Korea today.</a:t>
            </a:r>
            <a:endParaRPr lang="en-US"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lum bright="70000" contrast="-70000"/>
          </a:blip>
          <a:srcRect/>
          <a:stretch>
            <a:fillRect/>
          </a:stretch>
        </p:blipFill>
        <p:spPr bwMode="auto">
          <a:xfrm>
            <a:off x="2178050" y="1973263"/>
            <a:ext cx="2936875" cy="4808537"/>
          </a:xfrm>
          <a:prstGeom prst="rect">
            <a:avLst/>
          </a:prstGeom>
          <a:noFill/>
          <a:ln w="9525">
            <a:noFill/>
            <a:miter lim="800000"/>
            <a:headEnd/>
            <a:tailEnd/>
          </a:ln>
        </p:spPr>
      </p:pic>
      <p:pic>
        <p:nvPicPr>
          <p:cNvPr id="40963" name="Picture 5"/>
          <p:cNvPicPr>
            <a:picLocks noChangeAspect="1" noChangeArrowheads="1"/>
          </p:cNvPicPr>
          <p:nvPr/>
        </p:nvPicPr>
        <p:blipFill>
          <a:blip r:embed="rId3">
            <a:lum bright="70000" contrast="-70000"/>
          </a:blip>
          <a:srcRect/>
          <a:stretch>
            <a:fillRect/>
          </a:stretch>
        </p:blipFill>
        <p:spPr bwMode="auto">
          <a:xfrm>
            <a:off x="6697663" y="2430463"/>
            <a:ext cx="2446337" cy="4351337"/>
          </a:xfrm>
          <a:prstGeom prst="rect">
            <a:avLst/>
          </a:prstGeom>
          <a:noFill/>
          <a:ln w="9525">
            <a:noFill/>
            <a:miter lim="800000"/>
            <a:headEnd/>
            <a:tailEnd/>
          </a:ln>
        </p:spPr>
      </p:pic>
      <p:sp>
        <p:nvSpPr>
          <p:cNvPr id="40964" name="Rectangle 1"/>
          <p:cNvSpPr>
            <a:spLocks noChangeArrowheads="1"/>
          </p:cNvSpPr>
          <p:nvPr/>
        </p:nvSpPr>
        <p:spPr bwMode="auto">
          <a:xfrm>
            <a:off x="0" y="0"/>
            <a:ext cx="9144000" cy="6555641"/>
          </a:xfrm>
          <a:prstGeom prst="rect">
            <a:avLst/>
          </a:prstGeom>
          <a:noFill/>
          <a:ln w="9525">
            <a:noFill/>
            <a:miter lim="800000"/>
            <a:headEnd/>
            <a:tailEnd/>
          </a:ln>
        </p:spPr>
        <p:txBody>
          <a:bodyPr>
            <a:spAutoFit/>
          </a:bodyPr>
          <a:lstStyle/>
          <a:p>
            <a:pPr algn="ctr">
              <a:buFont typeface="Arial" pitchFamily="34" charset="0"/>
              <a:buChar char="•"/>
            </a:pPr>
            <a:endParaRPr lang="en-US" sz="2800" u="sng" dirty="0">
              <a:solidFill>
                <a:srgbClr val="7030A0"/>
              </a:solidFill>
            </a:endParaRPr>
          </a:p>
          <a:p>
            <a:pPr algn="ctr">
              <a:buFont typeface="Arial" pitchFamily="34" charset="0"/>
              <a:buChar char="•"/>
            </a:pPr>
            <a:r>
              <a:rPr lang="en-US" sz="2800" u="sng" dirty="0" smtClean="0">
                <a:solidFill>
                  <a:srgbClr val="7030A0"/>
                </a:solidFill>
              </a:rPr>
              <a:t>North &amp; South Korea Today!</a:t>
            </a:r>
            <a:endParaRPr lang="en-US" sz="2800" u="sng" dirty="0">
              <a:solidFill>
                <a:srgbClr val="7030A0"/>
              </a:solidFill>
            </a:endParaRPr>
          </a:p>
          <a:p>
            <a:pPr algn="ctr">
              <a:buFont typeface="Arial" pitchFamily="34" charset="0"/>
              <a:buChar char="•"/>
            </a:pPr>
            <a:endParaRPr lang="en-US" sz="2800" b="1" dirty="0"/>
          </a:p>
          <a:p>
            <a:pPr algn="ctr">
              <a:buFont typeface="Arial" pitchFamily="34" charset="0"/>
              <a:buChar char="•"/>
            </a:pPr>
            <a:r>
              <a:rPr lang="en-US" sz="2800" b="1" u="sng" dirty="0"/>
              <a:t>Today, tensions remain high between North and South Korea.</a:t>
            </a:r>
          </a:p>
          <a:p>
            <a:pPr>
              <a:buFont typeface="Arial" pitchFamily="34" charset="0"/>
              <a:buChar char="•"/>
            </a:pPr>
            <a:endParaRPr lang="en-US" sz="2800" b="1" u="sng" dirty="0" smtClean="0"/>
          </a:p>
          <a:p>
            <a:pPr>
              <a:buFont typeface="Arial" pitchFamily="34" charset="0"/>
              <a:buChar char="•"/>
            </a:pPr>
            <a:r>
              <a:rPr lang="en-US" sz="2800" b="1" u="sng" dirty="0" smtClean="0"/>
              <a:t>A Market economy and </a:t>
            </a:r>
            <a:r>
              <a:rPr lang="en-US" sz="2800" b="1" u="sng" dirty="0"/>
              <a:t>democracy have allowed </a:t>
            </a:r>
            <a:r>
              <a:rPr lang="en-US" sz="2800" b="1" u="sng" dirty="0">
                <a:solidFill>
                  <a:srgbClr val="7030A0"/>
                </a:solidFill>
              </a:rPr>
              <a:t>South Korea </a:t>
            </a:r>
            <a:r>
              <a:rPr lang="en-US" sz="2800" b="1" u="sng" dirty="0"/>
              <a:t>to thrive as a wealthy, </a:t>
            </a:r>
            <a:r>
              <a:rPr lang="en-US" sz="2800" b="1" u="sng" dirty="0" smtClean="0"/>
              <a:t>modernized society</a:t>
            </a:r>
            <a:r>
              <a:rPr lang="en-US" sz="2800" b="1" u="sng" dirty="0"/>
              <a:t>.</a:t>
            </a:r>
          </a:p>
          <a:p>
            <a:pPr algn="ctr">
              <a:buFont typeface="Arial" pitchFamily="34" charset="0"/>
              <a:buChar char="•"/>
            </a:pPr>
            <a:endParaRPr lang="en-US" sz="2800" b="1" u="sng" dirty="0"/>
          </a:p>
          <a:p>
            <a:pPr>
              <a:buFont typeface="Arial" pitchFamily="34" charset="0"/>
              <a:buChar char="•"/>
            </a:pPr>
            <a:r>
              <a:rPr lang="en-US" sz="2800" b="1" u="sng" dirty="0" smtClean="0">
                <a:solidFill>
                  <a:srgbClr val="7030A0"/>
                </a:solidFill>
              </a:rPr>
              <a:t>North </a:t>
            </a:r>
            <a:r>
              <a:rPr lang="en-US" sz="2800" b="1" u="sng" dirty="0">
                <a:solidFill>
                  <a:srgbClr val="7030A0"/>
                </a:solidFill>
              </a:rPr>
              <a:t>Korea </a:t>
            </a:r>
            <a:r>
              <a:rPr lang="en-US" sz="2800" b="1" u="sng" dirty="0"/>
              <a:t>is one of the poorest nations in the world.</a:t>
            </a:r>
          </a:p>
          <a:p>
            <a:pPr>
              <a:buFont typeface="Arial" pitchFamily="34" charset="0"/>
              <a:buChar char="•"/>
            </a:pPr>
            <a:r>
              <a:rPr lang="en-US" sz="2800" b="1" u="sng" dirty="0"/>
              <a:t>Its strict communist </a:t>
            </a:r>
            <a:r>
              <a:rPr lang="en-US" sz="2800" b="1" u="sng" dirty="0" smtClean="0"/>
              <a:t>government puts most </a:t>
            </a:r>
            <a:r>
              <a:rPr lang="en-US" sz="2800" b="1" u="sng" dirty="0"/>
              <a:t>of the nations resources into its military rather than on efforts to modernize and benefit the population.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North &amp; South Korea continued..</a:t>
            </a:r>
            <a:endParaRPr lang="en-US" dirty="0"/>
          </a:p>
        </p:txBody>
      </p:sp>
      <p:sp>
        <p:nvSpPr>
          <p:cNvPr id="3" name="Content Placeholder 2"/>
          <p:cNvSpPr>
            <a:spLocks noGrp="1"/>
          </p:cNvSpPr>
          <p:nvPr>
            <p:ph idx="1"/>
          </p:nvPr>
        </p:nvSpPr>
        <p:spPr>
          <a:xfrm>
            <a:off x="304800" y="1143000"/>
            <a:ext cx="8686800" cy="5562599"/>
          </a:xfrm>
        </p:spPr>
        <p:txBody>
          <a:bodyPr/>
          <a:lstStyle/>
          <a:p>
            <a:r>
              <a:rPr lang="en-US" sz="2800" u="sng" dirty="0" smtClean="0"/>
              <a:t>Communism is the main problem in </a:t>
            </a:r>
            <a:r>
              <a:rPr lang="en-US" sz="2800" u="sng" dirty="0" err="1" smtClean="0"/>
              <a:t>N.Korea</a:t>
            </a:r>
            <a:r>
              <a:rPr lang="en-US" sz="2800" u="sng" dirty="0" smtClean="0"/>
              <a:t> today. </a:t>
            </a:r>
          </a:p>
          <a:p>
            <a:pPr lvl="0"/>
            <a:endParaRPr lang="en-US" sz="2800" u="sng" dirty="0" smtClean="0">
              <a:solidFill>
                <a:srgbClr val="FF0000"/>
              </a:solidFill>
            </a:endParaRPr>
          </a:p>
          <a:p>
            <a:pPr lvl="0"/>
            <a:r>
              <a:rPr lang="en-US" sz="2800" u="sng" dirty="0" smtClean="0">
                <a:solidFill>
                  <a:srgbClr val="FF0000"/>
                </a:solidFill>
              </a:rPr>
              <a:t>Communism</a:t>
            </a:r>
            <a:r>
              <a:rPr lang="en-US" sz="2800" u="sng" dirty="0" smtClean="0"/>
              <a:t>: The goal is to have a classless society with no rich or poor—everyone is supposed to be equal BUT it DOES NOT work this way.</a:t>
            </a:r>
          </a:p>
          <a:p>
            <a:pPr lvl="0"/>
            <a:endParaRPr lang="en-US" sz="2800" u="sng" dirty="0" smtClean="0"/>
          </a:p>
          <a:p>
            <a:pPr lvl="0"/>
            <a:r>
              <a:rPr lang="en-US" sz="2800" u="sng" dirty="0" smtClean="0"/>
              <a:t>North Korea wants South Korea to be communist, and South Korea wants North Korea to be a democracy.</a:t>
            </a:r>
          </a:p>
          <a:p>
            <a:endParaRPr lang="en-US" sz="2800" dirty="0" smtClean="0"/>
          </a:p>
          <a:p>
            <a:r>
              <a:rPr lang="en-US" sz="2800" dirty="0" smtClean="0"/>
              <a:t>Neither side is willing to negotiate to come together as one Korea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0" y="0"/>
            <a:ext cx="7848600" cy="74295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336699"/>
                </a:solidFill>
                <a:effectLst>
                  <a:outerShdw dist="45791" dir="2021404" algn="ctr" rotWithShape="0">
                    <a:srgbClr val="C0C0C0"/>
                  </a:outerShdw>
                </a:effectLst>
                <a:latin typeface="Times New Roman"/>
                <a:cs typeface="Times New Roman"/>
              </a:rPr>
              <a:t>North Korea</a:t>
            </a:r>
            <a:endParaRPr lang="en-US" sz="3600" kern="10" dirty="0">
              <a:ln w="9525">
                <a:noFill/>
                <a:round/>
                <a:headEnd/>
                <a:tailEnd/>
              </a:ln>
              <a:solidFill>
                <a:srgbClr val="336699"/>
              </a:solidFill>
              <a:effectLst>
                <a:outerShdw dist="45791" dir="2021404" algn="ctr" rotWithShape="0">
                  <a:srgbClr val="C0C0C0"/>
                </a:outerShdw>
              </a:effectLst>
              <a:latin typeface="Times New Roman"/>
              <a:cs typeface="Times New Roman"/>
            </a:endParaRPr>
          </a:p>
        </p:txBody>
      </p:sp>
      <p:sp>
        <p:nvSpPr>
          <p:cNvPr id="41987" name="Rectangle 3"/>
          <p:cNvSpPr>
            <a:spLocks noChangeArrowheads="1"/>
          </p:cNvSpPr>
          <p:nvPr/>
        </p:nvSpPr>
        <p:spPr bwMode="auto">
          <a:xfrm>
            <a:off x="0" y="569913"/>
            <a:ext cx="9144000" cy="6555641"/>
          </a:xfrm>
          <a:prstGeom prst="rect">
            <a:avLst/>
          </a:prstGeom>
          <a:noFill/>
          <a:ln w="9525">
            <a:noFill/>
            <a:miter lim="800000"/>
            <a:headEnd/>
            <a:tailEnd/>
          </a:ln>
        </p:spPr>
        <p:txBody>
          <a:bodyPr>
            <a:spAutoFit/>
          </a:bodyPr>
          <a:lstStyle/>
          <a:p>
            <a:pPr>
              <a:spcBef>
                <a:spcPct val="50000"/>
              </a:spcBef>
            </a:pPr>
            <a:r>
              <a:rPr lang="en-US" sz="2800" dirty="0">
                <a:latin typeface="Calibri" pitchFamily="34" charset="0"/>
              </a:rPr>
              <a:t>For 40 years, North Korea relied on its two giant neighbors, the Soviet Union and China, for political, economic, and military assistance- but no longer has ties to either country </a:t>
            </a:r>
            <a:r>
              <a:rPr lang="en-US" sz="2800" dirty="0" smtClean="0">
                <a:latin typeface="Calibri" pitchFamily="34" charset="0"/>
              </a:rPr>
              <a:t>.</a:t>
            </a:r>
          </a:p>
          <a:p>
            <a:pPr>
              <a:spcBef>
                <a:spcPct val="50000"/>
              </a:spcBef>
            </a:pPr>
            <a:r>
              <a:rPr lang="en-US" sz="2800" dirty="0" smtClean="0">
                <a:latin typeface="Calibri" pitchFamily="34" charset="0"/>
              </a:rPr>
              <a:t>-</a:t>
            </a:r>
            <a:r>
              <a:rPr lang="en-US" sz="2800" u="sng" dirty="0" smtClean="0">
                <a:latin typeface="Calibri" pitchFamily="34" charset="0"/>
              </a:rPr>
              <a:t>North Korea is not friends with many other countries</a:t>
            </a:r>
            <a:endParaRPr lang="en-US" sz="2800" u="sng" dirty="0">
              <a:latin typeface="Calibri" pitchFamily="34" charset="0"/>
            </a:endParaRPr>
          </a:p>
          <a:p>
            <a:pPr>
              <a:spcBef>
                <a:spcPct val="50000"/>
              </a:spcBef>
              <a:buFont typeface="Arial" pitchFamily="34" charset="0"/>
              <a:buChar char="•"/>
            </a:pPr>
            <a:r>
              <a:rPr lang="en-US" sz="2800" u="sng" dirty="0" smtClean="0">
                <a:solidFill>
                  <a:srgbClr val="FF0000"/>
                </a:solidFill>
                <a:latin typeface="Calibri" pitchFamily="34" charset="0"/>
              </a:rPr>
              <a:t>North Korea has a Communist Government &amp; a Command Economic System</a:t>
            </a:r>
          </a:p>
          <a:p>
            <a:pPr>
              <a:spcBef>
                <a:spcPct val="50000"/>
              </a:spcBef>
              <a:buFont typeface="Arial" pitchFamily="34" charset="0"/>
              <a:buChar char="•"/>
            </a:pPr>
            <a:r>
              <a:rPr lang="en-US" sz="2800" u="sng" dirty="0" smtClean="0">
                <a:latin typeface="Calibri" pitchFamily="34" charset="0"/>
              </a:rPr>
              <a:t>North </a:t>
            </a:r>
            <a:r>
              <a:rPr lang="en-US" sz="2800" u="sng" dirty="0">
                <a:latin typeface="Calibri" pitchFamily="34" charset="0"/>
              </a:rPr>
              <a:t>Korea </a:t>
            </a:r>
            <a:r>
              <a:rPr lang="en-US" sz="2800" u="sng" dirty="0" smtClean="0">
                <a:latin typeface="Calibri" pitchFamily="34" charset="0"/>
              </a:rPr>
              <a:t>is led by a dictator</a:t>
            </a:r>
            <a:r>
              <a:rPr lang="en-US" sz="2800" dirty="0" smtClean="0">
                <a:latin typeface="Calibri" pitchFamily="34" charset="0"/>
              </a:rPr>
              <a:t>, </a:t>
            </a:r>
            <a:r>
              <a:rPr lang="en-US" sz="2800" dirty="0">
                <a:latin typeface="Calibri" pitchFamily="34" charset="0"/>
              </a:rPr>
              <a:t>Kim Il Sung until his death; now his son, Kim </a:t>
            </a:r>
            <a:r>
              <a:rPr lang="en-US" sz="2800" dirty="0" err="1">
                <a:latin typeface="Calibri" pitchFamily="34" charset="0"/>
              </a:rPr>
              <a:t>Jong</a:t>
            </a:r>
            <a:r>
              <a:rPr lang="en-US" sz="2800" dirty="0">
                <a:latin typeface="Calibri" pitchFamily="34" charset="0"/>
              </a:rPr>
              <a:t> Il </a:t>
            </a:r>
            <a:r>
              <a:rPr lang="en-US" sz="2800" dirty="0" smtClean="0">
                <a:latin typeface="Calibri" pitchFamily="34" charset="0"/>
              </a:rPr>
              <a:t>rules</a:t>
            </a:r>
          </a:p>
          <a:p>
            <a:pPr>
              <a:spcBef>
                <a:spcPct val="50000"/>
              </a:spcBef>
              <a:buFont typeface="Arial" pitchFamily="34" charset="0"/>
              <a:buChar char="•"/>
            </a:pPr>
            <a:r>
              <a:rPr lang="en-US" sz="2800" u="sng" dirty="0" smtClean="0">
                <a:latin typeface="Calibri" pitchFamily="34" charset="0"/>
              </a:rPr>
              <a:t>North Korea is rich in mineral resources</a:t>
            </a:r>
            <a:endParaRPr lang="en-US" sz="2800" u="sng" dirty="0">
              <a:latin typeface="Calibri" pitchFamily="34" charset="0"/>
            </a:endParaRPr>
          </a:p>
          <a:p>
            <a:pPr>
              <a:spcBef>
                <a:spcPct val="50000"/>
              </a:spcBef>
              <a:buFont typeface="Arial" pitchFamily="34" charset="0"/>
              <a:buChar char="•"/>
            </a:pPr>
            <a:r>
              <a:rPr lang="en-US" sz="2800" u="sng" dirty="0">
                <a:latin typeface="Calibri" pitchFamily="34" charset="0"/>
              </a:rPr>
              <a:t>North Korea is believed to have several nuclear </a:t>
            </a:r>
            <a:r>
              <a:rPr lang="en-US" sz="2800" u="sng" dirty="0" smtClean="0">
                <a:latin typeface="Calibri" pitchFamily="34" charset="0"/>
              </a:rPr>
              <a:t>weapons able </a:t>
            </a:r>
            <a:r>
              <a:rPr lang="en-US" sz="2800" u="sng" dirty="0">
                <a:latin typeface="Calibri" pitchFamily="34" charset="0"/>
              </a:rPr>
              <a:t>to reach </a:t>
            </a:r>
            <a:r>
              <a:rPr lang="en-US" sz="2800" u="sng" dirty="0" smtClean="0">
                <a:latin typeface="Calibri" pitchFamily="34" charset="0"/>
              </a:rPr>
              <a:t>South Korea and </a:t>
            </a:r>
            <a:r>
              <a:rPr lang="en-US" sz="2800" u="sng" dirty="0">
                <a:latin typeface="Calibri" pitchFamily="34" charset="0"/>
              </a:rPr>
              <a:t>Japan.</a:t>
            </a:r>
          </a:p>
          <a:p>
            <a:pPr>
              <a:spcBef>
                <a:spcPct val="50000"/>
              </a:spcBef>
              <a:buFont typeface="Arial" pitchFamily="34" charset="0"/>
              <a:buChar char="•"/>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http://www.abc.net.au/reslib/200703/r130043_514342.jpg"/>
          <p:cNvPicPr>
            <a:picLocks noChangeAspect="1" noChangeArrowheads="1"/>
          </p:cNvPicPr>
          <p:nvPr/>
        </p:nvPicPr>
        <p:blipFill>
          <a:blip r:embed="rId2"/>
          <a:srcRect/>
          <a:stretch>
            <a:fillRect/>
          </a:stretch>
        </p:blipFill>
        <p:spPr bwMode="auto">
          <a:xfrm>
            <a:off x="5334000" y="457200"/>
            <a:ext cx="3014663" cy="3581400"/>
          </a:xfrm>
          <a:prstGeom prst="rect">
            <a:avLst/>
          </a:prstGeom>
          <a:noFill/>
          <a:ln w="9525">
            <a:noFill/>
            <a:miter lim="800000"/>
            <a:headEnd/>
            <a:tailEnd/>
          </a:ln>
        </p:spPr>
      </p:pic>
      <p:pic>
        <p:nvPicPr>
          <p:cNvPr id="43011" name="Picture 7" descr="File:Kim Il Sung.jpg">
            <a:hlinkClick r:id="rId3"/>
          </p:cNvPr>
          <p:cNvPicPr>
            <a:picLocks noChangeAspect="1" noChangeArrowheads="1"/>
          </p:cNvPicPr>
          <p:nvPr/>
        </p:nvPicPr>
        <p:blipFill>
          <a:blip r:embed="rId4"/>
          <a:srcRect/>
          <a:stretch>
            <a:fillRect/>
          </a:stretch>
        </p:blipFill>
        <p:spPr bwMode="auto">
          <a:xfrm>
            <a:off x="914400" y="457200"/>
            <a:ext cx="3048000" cy="3581400"/>
          </a:xfrm>
          <a:prstGeom prst="rect">
            <a:avLst/>
          </a:prstGeom>
          <a:noFill/>
          <a:ln w="9525">
            <a:noFill/>
            <a:miter lim="800000"/>
            <a:headEnd/>
            <a:tailEnd/>
          </a:ln>
        </p:spPr>
      </p:pic>
      <p:sp>
        <p:nvSpPr>
          <p:cNvPr id="43012" name="TextBox 5"/>
          <p:cNvSpPr txBox="1">
            <a:spLocks noChangeArrowheads="1"/>
          </p:cNvSpPr>
          <p:nvPr/>
        </p:nvSpPr>
        <p:spPr bwMode="auto">
          <a:xfrm>
            <a:off x="1295400" y="4343400"/>
            <a:ext cx="2057400" cy="523875"/>
          </a:xfrm>
          <a:prstGeom prst="rect">
            <a:avLst/>
          </a:prstGeom>
          <a:noFill/>
          <a:ln w="9525">
            <a:noFill/>
            <a:miter lim="800000"/>
            <a:headEnd/>
            <a:tailEnd/>
          </a:ln>
        </p:spPr>
        <p:txBody>
          <a:bodyPr>
            <a:spAutoFit/>
          </a:bodyPr>
          <a:lstStyle/>
          <a:p>
            <a:pPr algn="ctr"/>
            <a:r>
              <a:rPr lang="en-US" sz="2800"/>
              <a:t>Kim Il Song</a:t>
            </a:r>
          </a:p>
        </p:txBody>
      </p:sp>
      <p:sp>
        <p:nvSpPr>
          <p:cNvPr id="43013" name="TextBox 6"/>
          <p:cNvSpPr txBox="1">
            <a:spLocks noChangeArrowheads="1"/>
          </p:cNvSpPr>
          <p:nvPr/>
        </p:nvSpPr>
        <p:spPr bwMode="auto">
          <a:xfrm>
            <a:off x="5943600" y="4419600"/>
            <a:ext cx="1962150" cy="523875"/>
          </a:xfrm>
          <a:prstGeom prst="rect">
            <a:avLst/>
          </a:prstGeom>
          <a:noFill/>
          <a:ln w="9525">
            <a:noFill/>
            <a:miter lim="800000"/>
            <a:headEnd/>
            <a:tailEnd/>
          </a:ln>
        </p:spPr>
        <p:txBody>
          <a:bodyPr wrap="none">
            <a:spAutoFit/>
          </a:bodyPr>
          <a:lstStyle/>
          <a:p>
            <a:pPr algn="ctr"/>
            <a:r>
              <a:rPr lang="en-US" sz="2800"/>
              <a:t>Kim Jong Il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4267200"/>
          </a:xfrm>
        </p:spPr>
        <p:txBody>
          <a:bodyPr>
            <a:normAutofit/>
          </a:bodyPr>
          <a:lstStyle/>
          <a:p>
            <a:pPr algn="ctr"/>
            <a:r>
              <a:rPr lang="en-US" sz="9600" dirty="0" smtClean="0">
                <a:latin typeface="Algerian" pitchFamily="82" charset="0"/>
              </a:rPr>
              <a:t>CHINA!</a:t>
            </a:r>
            <a:endParaRPr lang="en-US" sz="9600" dirty="0">
              <a:latin typeface="Algerian" pitchFamily="82" charset="0"/>
            </a:endParaRPr>
          </a:p>
        </p:txBody>
      </p:sp>
      <p:pic>
        <p:nvPicPr>
          <p:cNvPr id="2050" name="Picture 2" descr="C:\Documents and Settings\e200602190\Local Settings\Temporary Internet Files\Content.IE5\8I084YRF\MC910216378[1].png"/>
          <p:cNvPicPr>
            <a:picLocks noChangeAspect="1" noChangeArrowheads="1"/>
          </p:cNvPicPr>
          <p:nvPr/>
        </p:nvPicPr>
        <p:blipFill>
          <a:blip r:embed="rId2"/>
          <a:srcRect/>
          <a:stretch>
            <a:fillRect/>
          </a:stretch>
        </p:blipFill>
        <p:spPr bwMode="auto">
          <a:xfrm>
            <a:off x="2362200" y="3057525"/>
            <a:ext cx="4362450" cy="38004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WordArt 2"/>
          <p:cNvSpPr>
            <a:spLocks noChangeArrowheads="1" noChangeShapeType="1" noTextEdit="1"/>
          </p:cNvSpPr>
          <p:nvPr/>
        </p:nvSpPr>
        <p:spPr bwMode="auto">
          <a:xfrm>
            <a:off x="0" y="381001"/>
            <a:ext cx="8686800" cy="990599"/>
          </a:xfrm>
          <a:prstGeom prst="rect">
            <a:avLst/>
          </a:prstGeom>
        </p:spPr>
        <p:txBody>
          <a:bodyPr wrap="none" fromWordArt="1">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HogwartsWizard"/>
              </a:rPr>
              <a:t>CHINA</a:t>
            </a:r>
            <a:r>
              <a:rPr lang="en-US" sz="3600" kern="10" dirty="0" smtClean="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HogwartsWizard"/>
              </a:rPr>
              <a:t>!</a:t>
            </a:r>
            <a:endParaRPr lang="en-US" sz="3600" kern="10" dirty="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HogwartsWizard"/>
            </a:endParaRPr>
          </a:p>
        </p:txBody>
      </p:sp>
      <p:sp>
        <p:nvSpPr>
          <p:cNvPr id="27652" name="Rectangle 3"/>
          <p:cNvSpPr>
            <a:spLocks noChangeArrowheads="1"/>
          </p:cNvSpPr>
          <p:nvPr/>
        </p:nvSpPr>
        <p:spPr bwMode="auto">
          <a:xfrm>
            <a:off x="0" y="1295400"/>
            <a:ext cx="9144000" cy="452431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400" dirty="0" smtClean="0">
                <a:latin typeface="Calibri" pitchFamily="34" charset="0"/>
              </a:rPr>
              <a:t>The </a:t>
            </a:r>
            <a:r>
              <a:rPr lang="en-US" sz="2400" dirty="0">
                <a:latin typeface="Calibri" pitchFamily="34" charset="0"/>
              </a:rPr>
              <a:t>Chinese Republic was set up in 1911 when </a:t>
            </a:r>
            <a:r>
              <a:rPr lang="en-US" sz="2400" dirty="0" smtClean="0">
                <a:latin typeface="Calibri" pitchFamily="34" charset="0"/>
              </a:rPr>
              <a:t>it the </a:t>
            </a:r>
            <a:r>
              <a:rPr lang="en-US" sz="2400" dirty="0">
                <a:latin typeface="Calibri" pitchFamily="34" charset="0"/>
              </a:rPr>
              <a:t>dynasty rule in China came to an end.</a:t>
            </a:r>
          </a:p>
          <a:p>
            <a:pPr>
              <a:spcBef>
                <a:spcPct val="50000"/>
              </a:spcBef>
              <a:buFont typeface="Arial" pitchFamily="34" charset="0"/>
              <a:buChar char="•"/>
            </a:pPr>
            <a:r>
              <a:rPr lang="en-US" sz="2400" u="sng" dirty="0">
                <a:latin typeface="Calibri" pitchFamily="34" charset="0"/>
              </a:rPr>
              <a:t>The first ruler was Dr. Sun </a:t>
            </a:r>
            <a:r>
              <a:rPr lang="en-US" sz="2400" u="sng" dirty="0" err="1">
                <a:latin typeface="Calibri" pitchFamily="34" charset="0"/>
              </a:rPr>
              <a:t>Yat-Sen</a:t>
            </a:r>
            <a:r>
              <a:rPr lang="en-US" sz="2400" u="sng" dirty="0">
                <a:latin typeface="Calibri" pitchFamily="34" charset="0"/>
              </a:rPr>
              <a:t>; “the Father of the </a:t>
            </a:r>
            <a:r>
              <a:rPr lang="en-US" sz="2400" u="sng" dirty="0" smtClean="0">
                <a:latin typeface="Calibri" pitchFamily="34" charset="0"/>
              </a:rPr>
              <a:t>Chinese </a:t>
            </a:r>
            <a:r>
              <a:rPr lang="en-US" sz="2400" u="sng" dirty="0">
                <a:latin typeface="Calibri" pitchFamily="34" charset="0"/>
              </a:rPr>
              <a:t>Revolution”</a:t>
            </a:r>
          </a:p>
          <a:p>
            <a:pPr>
              <a:spcBef>
                <a:spcPct val="50000"/>
              </a:spcBef>
              <a:buFont typeface="Arial" pitchFamily="34" charset="0"/>
              <a:buChar char="•"/>
            </a:pPr>
            <a:r>
              <a:rPr lang="en-US" sz="2400" u="sng" dirty="0" smtClean="0">
                <a:latin typeface="Calibri" pitchFamily="34" charset="0"/>
              </a:rPr>
              <a:t>Dr</a:t>
            </a:r>
            <a:r>
              <a:rPr lang="en-US" sz="2400" u="sng" dirty="0">
                <a:latin typeface="Calibri" pitchFamily="34" charset="0"/>
              </a:rPr>
              <a:t>. Sun spread </a:t>
            </a:r>
            <a:r>
              <a:rPr lang="en-US" sz="2400" u="sng" dirty="0" smtClean="0">
                <a:latin typeface="Calibri" pitchFamily="34" charset="0"/>
              </a:rPr>
              <a:t>the </a:t>
            </a:r>
            <a:r>
              <a:rPr lang="en-US" sz="2400" u="sng" dirty="0">
                <a:latin typeface="Calibri" pitchFamily="34" charset="0"/>
              </a:rPr>
              <a:t>idea </a:t>
            </a:r>
            <a:r>
              <a:rPr lang="en-US" sz="2400" u="sng" dirty="0" smtClean="0">
                <a:latin typeface="Calibri" pitchFamily="34" charset="0"/>
              </a:rPr>
              <a:t>of democracy in China</a:t>
            </a:r>
            <a:r>
              <a:rPr lang="en-US" sz="2400" dirty="0" smtClean="0">
                <a:latin typeface="Calibri" pitchFamily="34" charset="0"/>
              </a:rPr>
              <a:t>. He thought that </a:t>
            </a:r>
            <a:r>
              <a:rPr lang="en-US" sz="2400" dirty="0">
                <a:latin typeface="Calibri" pitchFamily="34" charset="0"/>
              </a:rPr>
              <a:t>the Chinese people should have a government “of the people, by the people, and for the people”</a:t>
            </a:r>
          </a:p>
          <a:p>
            <a:pPr>
              <a:spcBef>
                <a:spcPct val="50000"/>
              </a:spcBef>
              <a:buFont typeface="Arial" pitchFamily="34" charset="0"/>
              <a:buChar char="•"/>
            </a:pPr>
            <a:r>
              <a:rPr lang="en-US" sz="2400" dirty="0">
                <a:latin typeface="Calibri" pitchFamily="34" charset="0"/>
              </a:rPr>
              <a:t>In 1912, he set up the </a:t>
            </a:r>
            <a:r>
              <a:rPr lang="en-US" sz="2400" dirty="0">
                <a:solidFill>
                  <a:srgbClr val="FF0000"/>
                </a:solidFill>
                <a:latin typeface="Calibri" pitchFamily="34" charset="0"/>
              </a:rPr>
              <a:t>Kuomintang</a:t>
            </a:r>
            <a:r>
              <a:rPr lang="en-US" sz="2400" dirty="0">
                <a:latin typeface="Calibri" pitchFamily="34" charset="0"/>
              </a:rPr>
              <a:t>.</a:t>
            </a:r>
          </a:p>
          <a:p>
            <a:pPr>
              <a:spcBef>
                <a:spcPct val="50000"/>
              </a:spcBef>
              <a:buFont typeface="Arial" pitchFamily="34" charset="0"/>
              <a:buChar char="•"/>
            </a:pPr>
            <a:r>
              <a:rPr lang="en-US" sz="2400" u="sng" dirty="0">
                <a:solidFill>
                  <a:srgbClr val="FF0000"/>
                </a:solidFill>
                <a:latin typeface="Calibri" pitchFamily="34" charset="0"/>
              </a:rPr>
              <a:t>Kuomintang</a:t>
            </a:r>
            <a:r>
              <a:rPr lang="en-US" sz="2400" u="sng" dirty="0">
                <a:solidFill>
                  <a:srgbClr val="020202"/>
                </a:solidFill>
                <a:latin typeface="Calibri" pitchFamily="34" charset="0"/>
              </a:rPr>
              <a:t> – The movement founded by Sun </a:t>
            </a:r>
            <a:r>
              <a:rPr lang="en-US" sz="2400" u="sng" dirty="0" err="1">
                <a:solidFill>
                  <a:srgbClr val="020202"/>
                </a:solidFill>
                <a:latin typeface="Calibri" pitchFamily="34" charset="0"/>
              </a:rPr>
              <a:t>Yat-Sen</a:t>
            </a:r>
            <a:r>
              <a:rPr lang="en-US" sz="2400" u="sng" dirty="0">
                <a:solidFill>
                  <a:srgbClr val="020202"/>
                </a:solidFill>
                <a:latin typeface="Calibri" pitchFamily="34" charset="0"/>
              </a:rPr>
              <a:t> to make China a modern democratic republic.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learnnc.org/lp/media/uploads/2008/04/indigo_fabric1.jpg"/>
          <p:cNvPicPr>
            <a:picLocks noChangeAspect="1" noChangeArrowheads="1"/>
          </p:cNvPicPr>
          <p:nvPr/>
        </p:nvPicPr>
        <p:blipFill>
          <a:blip r:embed="rId2"/>
          <a:srcRect/>
          <a:stretch>
            <a:fillRect/>
          </a:stretch>
        </p:blipFill>
        <p:spPr bwMode="auto">
          <a:xfrm>
            <a:off x="4368800" y="4191000"/>
            <a:ext cx="4775200" cy="2667000"/>
          </a:xfrm>
          <a:prstGeom prst="rect">
            <a:avLst/>
          </a:prstGeom>
          <a:noFill/>
          <a:ln w="9525">
            <a:noFill/>
            <a:miter lim="800000"/>
            <a:headEnd/>
            <a:tailEnd/>
          </a:ln>
        </p:spPr>
      </p:pic>
      <p:sp>
        <p:nvSpPr>
          <p:cNvPr id="11267" name="WordArt 2"/>
          <p:cNvSpPr>
            <a:spLocks noChangeArrowheads="1" noChangeShapeType="1" noTextEdit="1"/>
          </p:cNvSpPr>
          <p:nvPr/>
        </p:nvSpPr>
        <p:spPr bwMode="auto">
          <a:xfrm>
            <a:off x="0" y="0"/>
            <a:ext cx="9144000" cy="990600"/>
          </a:xfrm>
          <a:prstGeom prst="rect">
            <a:avLst/>
          </a:prstGeom>
        </p:spPr>
        <p:txBody>
          <a:bodyPr wrap="none" fromWordArt="1">
            <a:prstTxWarp prst="textPlain">
              <a:avLst>
                <a:gd name="adj" fmla="val 50000"/>
              </a:avLst>
            </a:prstTxWarp>
          </a:bodyPr>
          <a:lstStyle/>
          <a:p>
            <a:pPr algn="ctr"/>
            <a:r>
              <a:rPr lang="en-US" sz="3600" i="1" kern="10" dirty="0" smtClean="0">
                <a:ln w="9525" cap="sq">
                  <a:solidFill>
                    <a:srgbClr val="000000"/>
                  </a:solidFill>
                  <a:round/>
                  <a:headEnd type="none" w="sm" len="sm"/>
                  <a:tailEnd type="none" w="sm" len="sm"/>
                </a:ln>
                <a:solidFill>
                  <a:srgbClr val="FFFFFF"/>
                </a:solidFill>
                <a:effectLst>
                  <a:outerShdw dist="35921" dir="2700000" algn="ctr" rotWithShape="0">
                    <a:srgbClr val="808080"/>
                  </a:outerShdw>
                </a:effectLst>
                <a:latin typeface="Georgia" pitchFamily="18" charset="0"/>
              </a:rPr>
              <a:t>India</a:t>
            </a:r>
            <a:endParaRPr lang="en-US" sz="3600" i="1" kern="10" dirty="0">
              <a:ln w="9525" cap="sq">
                <a:solidFill>
                  <a:srgbClr val="000000"/>
                </a:solidFill>
                <a:round/>
                <a:headEnd type="none" w="sm" len="sm"/>
                <a:tailEnd type="none" w="sm" len="sm"/>
              </a:ln>
              <a:solidFill>
                <a:srgbClr val="FFFFFF"/>
              </a:solidFill>
              <a:effectLst>
                <a:outerShdw dist="35921" dir="2700000" algn="ctr" rotWithShape="0">
                  <a:srgbClr val="808080"/>
                </a:outerShdw>
              </a:effectLst>
              <a:latin typeface="Georgia" pitchFamily="18" charset="0"/>
            </a:endParaRPr>
          </a:p>
        </p:txBody>
      </p:sp>
      <p:sp>
        <p:nvSpPr>
          <p:cNvPr id="11268" name="Rectangle 3"/>
          <p:cNvSpPr>
            <a:spLocks noChangeArrowheads="1"/>
          </p:cNvSpPr>
          <p:nvPr/>
        </p:nvSpPr>
        <p:spPr bwMode="auto">
          <a:xfrm>
            <a:off x="0" y="1066800"/>
            <a:ext cx="9144000" cy="3354765"/>
          </a:xfrm>
          <a:prstGeom prst="rect">
            <a:avLst/>
          </a:prstGeom>
          <a:noFill/>
          <a:ln w="12700" cap="sq">
            <a:noFill/>
            <a:miter lim="800000"/>
            <a:headEnd type="none" w="sm" len="sm"/>
            <a:tailEnd type="none" w="sm" len="sm"/>
          </a:ln>
        </p:spPr>
        <p:txBody>
          <a:bodyPr wrap="square">
            <a:spAutoFit/>
          </a:bodyPr>
          <a:lstStyle/>
          <a:p>
            <a:pPr>
              <a:spcBef>
                <a:spcPct val="50000"/>
              </a:spcBef>
            </a:pPr>
            <a:endParaRPr lang="en-US" sz="3200" dirty="0" smtClean="0">
              <a:solidFill>
                <a:srgbClr val="FF0066"/>
              </a:solidFill>
              <a:latin typeface="Matisse ITC"/>
            </a:endParaRPr>
          </a:p>
          <a:p>
            <a:pPr>
              <a:spcBef>
                <a:spcPct val="50000"/>
              </a:spcBef>
            </a:pPr>
            <a:r>
              <a:rPr lang="en-US" sz="3200" dirty="0" smtClean="0">
                <a:solidFill>
                  <a:srgbClr val="FF0066"/>
                </a:solidFill>
                <a:latin typeface="Matisse ITC"/>
              </a:rPr>
              <a:t>European </a:t>
            </a:r>
            <a:r>
              <a:rPr lang="en-US" sz="3200" dirty="0">
                <a:solidFill>
                  <a:srgbClr val="FF0066"/>
                </a:solidFill>
                <a:latin typeface="Matisse ITC"/>
              </a:rPr>
              <a:t>Trading Companies</a:t>
            </a:r>
          </a:p>
          <a:p>
            <a:pPr>
              <a:spcBef>
                <a:spcPct val="50000"/>
              </a:spcBef>
              <a:buFont typeface="Arial" pitchFamily="34" charset="0"/>
              <a:buChar char="•"/>
            </a:pPr>
            <a:r>
              <a:rPr lang="en-US" sz="2400" u="sng" dirty="0" smtClean="0">
                <a:latin typeface="Calibri" pitchFamily="34" charset="0"/>
              </a:rPr>
              <a:t>European’s began using India for their shipping ports</a:t>
            </a:r>
          </a:p>
          <a:p>
            <a:pPr>
              <a:spcBef>
                <a:spcPct val="50000"/>
              </a:spcBef>
              <a:buFont typeface="Arial" pitchFamily="34" charset="0"/>
              <a:buChar char="•"/>
            </a:pPr>
            <a:r>
              <a:rPr lang="en-US" sz="2400" u="sng" dirty="0" smtClean="0">
                <a:latin typeface="Calibri" pitchFamily="34" charset="0"/>
              </a:rPr>
              <a:t>The Europeans started a company called the British East India Company</a:t>
            </a:r>
            <a:endParaRPr lang="en-US" sz="2400" u="sng" dirty="0">
              <a:latin typeface="Calibri" pitchFamily="34" charset="0"/>
            </a:endParaRPr>
          </a:p>
          <a:p>
            <a:pPr>
              <a:spcBef>
                <a:spcPct val="50000"/>
              </a:spcBef>
              <a:buFont typeface="Arial" pitchFamily="34" charset="0"/>
              <a:buChar char="•"/>
            </a:pPr>
            <a:r>
              <a:rPr lang="en-US" sz="2400" u="sng" dirty="0" smtClean="0">
                <a:latin typeface="Calibri" pitchFamily="34" charset="0"/>
              </a:rPr>
              <a:t>They came to India to trade for things like: Indigo &amp; Spices</a:t>
            </a:r>
            <a:r>
              <a:rPr lang="en-US" sz="2400" dirty="0">
                <a:latin typeface="Calibri" pitchFamily="34" charset="0"/>
              </a:rPr>
              <a:t>			</a:t>
            </a:r>
            <a:r>
              <a:rPr lang="en-US" sz="2400" dirty="0" smtClean="0">
                <a:latin typeface="Calibri" pitchFamily="34" charset="0"/>
              </a:rPr>
              <a:t>	</a:t>
            </a:r>
            <a:endParaRPr lang="en-US" sz="2400" b="1" dirty="0" smtClean="0">
              <a:solidFill>
                <a:srgbClr val="FF0066"/>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http://www.globalsecurity.org/military/world/china/images/mao-zedong-2.jpg"/>
          <p:cNvPicPr>
            <a:picLocks noChangeAspect="1" noChangeArrowheads="1"/>
          </p:cNvPicPr>
          <p:nvPr/>
        </p:nvPicPr>
        <p:blipFill>
          <a:blip r:embed="rId2"/>
          <a:srcRect/>
          <a:stretch>
            <a:fillRect/>
          </a:stretch>
        </p:blipFill>
        <p:spPr bwMode="auto">
          <a:xfrm>
            <a:off x="5562600" y="4343400"/>
            <a:ext cx="2222500" cy="2514600"/>
          </a:xfrm>
          <a:prstGeom prst="rect">
            <a:avLst/>
          </a:prstGeom>
          <a:noFill/>
          <a:ln w="9525">
            <a:noFill/>
            <a:miter lim="800000"/>
            <a:headEnd/>
            <a:tailEnd/>
          </a:ln>
        </p:spPr>
      </p:pic>
      <p:sp>
        <p:nvSpPr>
          <p:cNvPr id="28675" name="WordArt 2" descr="Sphere"/>
          <p:cNvSpPr>
            <a:spLocks noChangeArrowheads="1" noChangeShapeType="1" noTextEdit="1"/>
          </p:cNvSpPr>
          <p:nvPr/>
        </p:nvSpPr>
        <p:spPr bwMode="auto">
          <a:xfrm>
            <a:off x="685800" y="0"/>
            <a:ext cx="7864475"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miter lim="800000"/>
                  <a:headEnd/>
                  <a:tailEnd/>
                </a:ln>
                <a:pattFill prst="sphere">
                  <a:fgClr>
                    <a:srgbClr val="808080"/>
                  </a:fgClr>
                  <a:bgClr>
                    <a:srgbClr val="FFFF00"/>
                  </a:bgClr>
                </a:pattFill>
                <a:effectLst>
                  <a:outerShdw dist="45791" dir="2021404" algn="ctr" rotWithShape="0">
                    <a:srgbClr val="808080"/>
                  </a:outerShdw>
                </a:effectLst>
                <a:latin typeface="Arial Black"/>
              </a:rPr>
              <a:t>Chiang Kai-shek Rules China</a:t>
            </a:r>
          </a:p>
        </p:txBody>
      </p:sp>
      <p:sp>
        <p:nvSpPr>
          <p:cNvPr id="43011" name="Rectangle 3"/>
          <p:cNvSpPr>
            <a:spLocks noChangeArrowheads="1"/>
          </p:cNvSpPr>
          <p:nvPr/>
        </p:nvSpPr>
        <p:spPr bwMode="auto">
          <a:xfrm>
            <a:off x="0" y="1143000"/>
            <a:ext cx="9144000" cy="5601533"/>
          </a:xfrm>
          <a:prstGeom prst="rect">
            <a:avLst/>
          </a:prstGeom>
          <a:noFill/>
          <a:ln w="9525">
            <a:noFill/>
            <a:miter lim="800000"/>
            <a:headEnd/>
            <a:tailEnd/>
          </a:ln>
        </p:spPr>
        <p:txBody>
          <a:bodyPr wrap="square">
            <a:spAutoFit/>
          </a:bodyPr>
          <a:lstStyle/>
          <a:p>
            <a:pPr>
              <a:spcBef>
                <a:spcPct val="50000"/>
              </a:spcBef>
              <a:defRPr/>
            </a:pPr>
            <a:r>
              <a:rPr lang="en-US" sz="2000" b="1" u="sng" dirty="0">
                <a:latin typeface="+mn-lt"/>
              </a:rPr>
              <a:t>1926 - Chiang </a:t>
            </a:r>
            <a:r>
              <a:rPr lang="en-US" sz="2000" b="1" u="sng" dirty="0" smtClean="0">
                <a:latin typeface="+mn-lt"/>
              </a:rPr>
              <a:t>Kai-shek, a nationalist, </a:t>
            </a:r>
            <a:r>
              <a:rPr lang="en-US" sz="2000" b="1" u="sng" dirty="0">
                <a:latin typeface="+mn-lt"/>
              </a:rPr>
              <a:t>took over China.</a:t>
            </a:r>
          </a:p>
          <a:p>
            <a:pPr>
              <a:spcBef>
                <a:spcPct val="50000"/>
              </a:spcBef>
              <a:buFont typeface="Arial" pitchFamily="34" charset="0"/>
              <a:buChar char="•"/>
              <a:defRPr/>
            </a:pPr>
            <a:r>
              <a:rPr lang="en-US" sz="2400" b="1" u="sng" dirty="0">
                <a:solidFill>
                  <a:srgbClr val="FF3399"/>
                </a:solidFill>
                <a:latin typeface="+mn-lt"/>
              </a:rPr>
              <a:t>His only </a:t>
            </a:r>
            <a:r>
              <a:rPr lang="en-US" sz="2400" b="1" u="sng" dirty="0" smtClean="0">
                <a:solidFill>
                  <a:srgbClr val="FF3399"/>
                </a:solidFill>
                <a:latin typeface="+mn-lt"/>
              </a:rPr>
              <a:t>enemy was </a:t>
            </a:r>
            <a:r>
              <a:rPr lang="en-US" sz="2400" b="1" u="sng" dirty="0">
                <a:solidFill>
                  <a:srgbClr val="FF3399"/>
                </a:solidFill>
                <a:latin typeface="+mn-lt"/>
              </a:rPr>
              <a:t>Mao Zedong and the </a:t>
            </a:r>
            <a:r>
              <a:rPr lang="en-US" sz="2400" b="1" u="sng" dirty="0" smtClean="0">
                <a:solidFill>
                  <a:srgbClr val="FF3399"/>
                </a:solidFill>
                <a:latin typeface="+mn-lt"/>
              </a:rPr>
              <a:t>Communists</a:t>
            </a:r>
            <a:endParaRPr lang="en-US" sz="2400" b="1" u="sng" dirty="0">
              <a:solidFill>
                <a:srgbClr val="FF3399"/>
              </a:solidFill>
              <a:latin typeface="+mn-lt"/>
            </a:endParaRPr>
          </a:p>
          <a:p>
            <a:pPr>
              <a:spcBef>
                <a:spcPct val="50000"/>
              </a:spcBef>
              <a:buFont typeface="Arial" pitchFamily="34" charset="0"/>
              <a:buChar char="•"/>
              <a:defRPr/>
            </a:pPr>
            <a:r>
              <a:rPr lang="en-US" sz="2000" b="1" dirty="0">
                <a:latin typeface="+mn-lt"/>
              </a:rPr>
              <a:t>In 1934- Chiang and his </a:t>
            </a:r>
            <a:r>
              <a:rPr lang="en-US" sz="2000" b="1" dirty="0">
                <a:solidFill>
                  <a:srgbClr val="020202"/>
                </a:solidFill>
                <a:latin typeface="Calibri" pitchFamily="34" charset="0"/>
              </a:rPr>
              <a:t>Kuomintang  army surrounded and forced Mao Zedong and his Red Army to </a:t>
            </a:r>
            <a:r>
              <a:rPr lang="en-US" sz="2000" b="1" dirty="0" smtClean="0">
                <a:solidFill>
                  <a:srgbClr val="020202"/>
                </a:solidFill>
                <a:latin typeface="Calibri" pitchFamily="34" charset="0"/>
              </a:rPr>
              <a:t>walk back to </a:t>
            </a:r>
            <a:r>
              <a:rPr lang="en-US" sz="2000" b="1" dirty="0">
                <a:solidFill>
                  <a:srgbClr val="020202"/>
                </a:solidFill>
                <a:latin typeface="Calibri" pitchFamily="34" charset="0"/>
              </a:rPr>
              <a:t>the western side of China known as the </a:t>
            </a:r>
            <a:r>
              <a:rPr lang="en-US" sz="2000" b="1" dirty="0">
                <a:solidFill>
                  <a:srgbClr val="FF0000"/>
                </a:solidFill>
                <a:latin typeface="Calibri" pitchFamily="34" charset="0"/>
              </a:rPr>
              <a:t>Long </a:t>
            </a:r>
            <a:r>
              <a:rPr lang="en-US" sz="2000" b="1" dirty="0" smtClean="0">
                <a:solidFill>
                  <a:srgbClr val="FF0000"/>
                </a:solidFill>
                <a:latin typeface="Calibri" pitchFamily="34" charset="0"/>
              </a:rPr>
              <a:t>March,</a:t>
            </a:r>
            <a:r>
              <a:rPr lang="en-US" sz="2000" b="1" dirty="0" smtClean="0">
                <a:solidFill>
                  <a:srgbClr val="FF0000"/>
                </a:solidFill>
                <a:latin typeface="Bookman Old Style" pitchFamily="18" charset="0"/>
              </a:rPr>
              <a:t> </a:t>
            </a:r>
            <a:r>
              <a:rPr lang="en-US" sz="2000" b="1" i="1" dirty="0" smtClean="0">
                <a:latin typeface="Bookman Old Style" pitchFamily="18" charset="0"/>
              </a:rPr>
              <a:t>many communists died along the way-and Mao was angered</a:t>
            </a:r>
            <a:endParaRPr lang="en-US" sz="2000" b="1" i="1" dirty="0">
              <a:latin typeface="Bookman Old Style" pitchFamily="18" charset="0"/>
            </a:endParaRPr>
          </a:p>
          <a:p>
            <a:pPr>
              <a:spcBef>
                <a:spcPct val="50000"/>
              </a:spcBef>
              <a:buFont typeface="Arial" pitchFamily="34" charset="0"/>
              <a:buChar char="•"/>
              <a:defRPr/>
            </a:pPr>
            <a:r>
              <a:rPr lang="en-US" sz="2400" dirty="0" smtClean="0">
                <a:latin typeface="Calibri" pitchFamily="34" charset="0"/>
              </a:rPr>
              <a:t>A</a:t>
            </a:r>
            <a:r>
              <a:rPr lang="en-US" sz="2400" u="sng" dirty="0" smtClean="0">
                <a:latin typeface="Calibri" pitchFamily="34" charset="0"/>
              </a:rPr>
              <a:t> civil </a:t>
            </a:r>
            <a:r>
              <a:rPr lang="en-US" sz="2400" u="sng" dirty="0">
                <a:latin typeface="Calibri" pitchFamily="34" charset="0"/>
              </a:rPr>
              <a:t>war broke out in which </a:t>
            </a:r>
            <a:r>
              <a:rPr lang="en-US" sz="2400" u="sng" dirty="0" smtClean="0">
                <a:latin typeface="Calibri" pitchFamily="34" charset="0"/>
              </a:rPr>
              <a:t>Mao (Communists) </a:t>
            </a:r>
            <a:r>
              <a:rPr lang="en-US" sz="2400" u="sng" dirty="0">
                <a:latin typeface="Calibri" pitchFamily="34" charset="0"/>
              </a:rPr>
              <a:t>defeated Chiang Kai- </a:t>
            </a:r>
            <a:r>
              <a:rPr lang="en-US" sz="2400" u="sng" dirty="0" err="1">
                <a:latin typeface="Calibri" pitchFamily="34" charset="0"/>
              </a:rPr>
              <a:t>shek</a:t>
            </a:r>
            <a:r>
              <a:rPr lang="en-US" sz="2400" u="sng" dirty="0">
                <a:latin typeface="Calibri" pitchFamily="34" charset="0"/>
              </a:rPr>
              <a:t> </a:t>
            </a:r>
            <a:r>
              <a:rPr lang="en-US" sz="2400" u="sng" dirty="0" smtClean="0">
                <a:latin typeface="Calibri" pitchFamily="34" charset="0"/>
              </a:rPr>
              <a:t>(Nationalist).  </a:t>
            </a:r>
            <a:r>
              <a:rPr lang="en-US" sz="3200" b="1" u="sng" dirty="0" smtClean="0">
                <a:latin typeface="Calibri" pitchFamily="34" charset="0"/>
              </a:rPr>
              <a:t>The result of this was: </a:t>
            </a:r>
            <a:r>
              <a:rPr lang="en-US" sz="3200" b="1" u="sng" dirty="0" smtClean="0">
                <a:solidFill>
                  <a:srgbClr val="FF0000"/>
                </a:solidFill>
                <a:latin typeface="Calibri" pitchFamily="34" charset="0"/>
              </a:rPr>
              <a:t>CHINA BECAME COMMUNIST!!!</a:t>
            </a:r>
            <a:endParaRPr lang="en-US" sz="3200" b="1" dirty="0">
              <a:solidFill>
                <a:srgbClr val="FF0000"/>
              </a:solidFill>
              <a:latin typeface="+mn-lt"/>
            </a:endParaRPr>
          </a:p>
          <a:p>
            <a:pPr lvl="6">
              <a:spcBef>
                <a:spcPct val="50000"/>
              </a:spcBef>
              <a:buFont typeface="Arial" pitchFamily="34" charset="0"/>
              <a:buChar char="•"/>
              <a:defRPr/>
            </a:pPr>
            <a:r>
              <a:rPr lang="en-US" sz="2400" dirty="0">
                <a:latin typeface="Calibri" pitchFamily="34" charset="0"/>
              </a:rPr>
              <a:t>Chiang Kai-shek and                                                                   his nationalist were 			               forced to flee to                                                            Taiwan where they                                                                     still rule today</a:t>
            </a:r>
            <a:endParaRPr lang="en-US" sz="2400" dirty="0">
              <a:latin typeface="+mn-lt"/>
            </a:endParaRPr>
          </a:p>
        </p:txBody>
      </p:sp>
      <p:pic>
        <p:nvPicPr>
          <p:cNvPr id="28677" name="Picture 6" descr="http://www.marxists.org/glossary/people/c/pics/chiang-kai-shek.jpg"/>
          <p:cNvPicPr>
            <a:picLocks noChangeAspect="1" noChangeArrowheads="1"/>
          </p:cNvPicPr>
          <p:nvPr/>
        </p:nvPicPr>
        <p:blipFill>
          <a:blip r:embed="rId3"/>
          <a:srcRect/>
          <a:stretch>
            <a:fillRect/>
          </a:stretch>
        </p:blipFill>
        <p:spPr bwMode="auto">
          <a:xfrm>
            <a:off x="838200" y="4651375"/>
            <a:ext cx="1714500"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srcRect/>
          <a:stretch>
            <a:fillRect/>
          </a:stretch>
        </p:blipFill>
        <p:spPr bwMode="auto">
          <a:xfrm>
            <a:off x="7315200" y="5486400"/>
            <a:ext cx="1524000" cy="1600200"/>
          </a:xfrm>
          <a:prstGeom prst="rect">
            <a:avLst/>
          </a:prstGeom>
          <a:noFill/>
          <a:ln w="9525">
            <a:noFill/>
            <a:miter lim="800000"/>
            <a:headEnd/>
            <a:tailEnd/>
          </a:ln>
        </p:spPr>
      </p:pic>
      <p:sp>
        <p:nvSpPr>
          <p:cNvPr id="29699" name="WordArt 2" descr="Plaid"/>
          <p:cNvSpPr>
            <a:spLocks noChangeArrowheads="1" noChangeShapeType="1" noTextEdit="1"/>
          </p:cNvSpPr>
          <p:nvPr/>
        </p:nvSpPr>
        <p:spPr bwMode="auto">
          <a:xfrm>
            <a:off x="0" y="-304800"/>
            <a:ext cx="8610600" cy="1447800"/>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miter lim="800000"/>
                  <a:headEnd/>
                  <a:tailEnd/>
                </a:ln>
                <a:pattFill prst="plaid">
                  <a:fgClr>
                    <a:srgbClr val="FF0000"/>
                  </a:fgClr>
                  <a:bgClr>
                    <a:srgbClr val="FFFFFF"/>
                  </a:bgClr>
                </a:pattFill>
                <a:effectLst>
                  <a:outerShdw dist="45791" dir="2021404" algn="ctr" rotWithShape="0">
                    <a:srgbClr val="808080"/>
                  </a:outerShdw>
                </a:effectLst>
                <a:latin typeface="Arial Black"/>
              </a:rPr>
              <a:t>Mao Zedong and the Peoples Republic of China</a:t>
            </a:r>
          </a:p>
        </p:txBody>
      </p:sp>
      <p:sp>
        <p:nvSpPr>
          <p:cNvPr id="29700" name="Rectangle 4"/>
          <p:cNvSpPr>
            <a:spLocks noChangeArrowheads="1"/>
          </p:cNvSpPr>
          <p:nvPr/>
        </p:nvSpPr>
        <p:spPr bwMode="auto">
          <a:xfrm>
            <a:off x="0" y="1371600"/>
            <a:ext cx="9144000" cy="5909310"/>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400" b="1" u="sng" dirty="0">
                <a:solidFill>
                  <a:srgbClr val="7030A0"/>
                </a:solidFill>
                <a:latin typeface="HogwartsWizard"/>
              </a:rPr>
              <a:t>The </a:t>
            </a:r>
            <a:r>
              <a:rPr lang="en-US" sz="2400" b="1" u="sng" dirty="0" smtClean="0">
                <a:solidFill>
                  <a:srgbClr val="7030A0"/>
                </a:solidFill>
                <a:latin typeface="HogwartsWizard"/>
              </a:rPr>
              <a:t>communists, under </a:t>
            </a:r>
            <a:r>
              <a:rPr lang="en-US" sz="2400" b="1" u="sng" dirty="0">
                <a:solidFill>
                  <a:srgbClr val="7030A0"/>
                </a:solidFill>
                <a:latin typeface="HogwartsWizard"/>
              </a:rPr>
              <a:t>Mao </a:t>
            </a:r>
            <a:r>
              <a:rPr lang="en-US" sz="2400" b="1" u="sng" dirty="0" smtClean="0">
                <a:solidFill>
                  <a:srgbClr val="7030A0"/>
                </a:solidFill>
                <a:latin typeface="HogwartsWizard"/>
              </a:rPr>
              <a:t>Zedong, </a:t>
            </a:r>
            <a:r>
              <a:rPr lang="en-US" sz="2400" b="1" u="sng" dirty="0">
                <a:solidFill>
                  <a:srgbClr val="7030A0"/>
                </a:solidFill>
                <a:latin typeface="HogwartsWizard"/>
              </a:rPr>
              <a:t>came to power in </a:t>
            </a:r>
            <a:r>
              <a:rPr lang="en-US" sz="2400" b="1" u="sng" dirty="0" smtClean="0">
                <a:solidFill>
                  <a:srgbClr val="7030A0"/>
                </a:solidFill>
                <a:latin typeface="HogwartsWizard"/>
              </a:rPr>
              <a:t>1949</a:t>
            </a:r>
            <a:r>
              <a:rPr lang="en-US" sz="2400" b="1" u="sng" dirty="0">
                <a:solidFill>
                  <a:srgbClr val="7030A0"/>
                </a:solidFill>
                <a:latin typeface="HogwartsWizard"/>
              </a:rPr>
              <a:t> </a:t>
            </a:r>
            <a:r>
              <a:rPr lang="en-US" sz="2400" b="1" u="sng" dirty="0" smtClean="0">
                <a:solidFill>
                  <a:srgbClr val="7030A0"/>
                </a:solidFill>
                <a:latin typeface="HogwartsWizard"/>
              </a:rPr>
              <a:t>as a dictator!</a:t>
            </a:r>
            <a:endParaRPr lang="en-US" sz="2400" b="1" u="sng" dirty="0">
              <a:solidFill>
                <a:srgbClr val="7030A0"/>
              </a:solidFill>
              <a:latin typeface="HogwartsWizard"/>
            </a:endParaRPr>
          </a:p>
          <a:p>
            <a:pPr marL="457200" indent="-457200">
              <a:buFont typeface="Arial" pitchFamily="34" charset="0"/>
              <a:buChar char="•"/>
            </a:pPr>
            <a:endParaRPr lang="en-US" sz="2400" b="1" u="sng" dirty="0" smtClean="0">
              <a:solidFill>
                <a:srgbClr val="7030A0"/>
              </a:solidFill>
              <a:latin typeface="HogwartsWizard"/>
            </a:endParaRPr>
          </a:p>
          <a:p>
            <a:pPr marL="457200" indent="-457200">
              <a:buFont typeface="Arial" pitchFamily="34" charset="0"/>
              <a:buChar char="•"/>
            </a:pPr>
            <a:r>
              <a:rPr lang="en-US" sz="2400" b="1" u="sng" dirty="0" smtClean="0">
                <a:solidFill>
                  <a:srgbClr val="7030A0"/>
                </a:solidFill>
                <a:latin typeface="HogwartsWizard"/>
              </a:rPr>
              <a:t>Communism: when the government (one person CONTROLS EVERYTHING!).  People have no rights.</a:t>
            </a:r>
          </a:p>
          <a:p>
            <a:pPr marL="457200" indent="-457200">
              <a:buFont typeface="Arial" pitchFamily="34" charset="0"/>
              <a:buChar char="•"/>
            </a:pPr>
            <a:endParaRPr lang="en-US" sz="2400" b="1" u="sng" dirty="0" smtClean="0">
              <a:solidFill>
                <a:srgbClr val="7030A0"/>
              </a:solidFill>
              <a:latin typeface="HogwartsWizard"/>
            </a:endParaRPr>
          </a:p>
          <a:p>
            <a:pPr marL="457200" indent="-457200">
              <a:buFont typeface="Arial" pitchFamily="34" charset="0"/>
              <a:buChar char="•"/>
            </a:pPr>
            <a:r>
              <a:rPr lang="en-US" sz="2400" b="1" u="sng" dirty="0" smtClean="0">
                <a:solidFill>
                  <a:srgbClr val="7030A0"/>
                </a:solidFill>
                <a:latin typeface="HogwartsWizard"/>
              </a:rPr>
              <a:t>Mao </a:t>
            </a:r>
            <a:r>
              <a:rPr lang="en-US" sz="2400" b="1" u="sng" dirty="0">
                <a:solidFill>
                  <a:srgbClr val="7030A0"/>
                </a:solidFill>
                <a:latin typeface="HogwartsWizard"/>
              </a:rPr>
              <a:t>wanted to totally change Chinese civilization.</a:t>
            </a:r>
          </a:p>
          <a:p>
            <a:pPr marL="457200" indent="-457200">
              <a:buFont typeface="Arial" pitchFamily="34" charset="0"/>
              <a:buChar char="•"/>
            </a:pPr>
            <a:endParaRPr lang="en-US" sz="2400" b="1" u="sng" dirty="0" smtClean="0">
              <a:solidFill>
                <a:srgbClr val="7030A0"/>
              </a:solidFill>
              <a:latin typeface="HogwartsWizard"/>
            </a:endParaRPr>
          </a:p>
          <a:p>
            <a:pPr marL="457200" indent="-457200">
              <a:buFont typeface="Arial" pitchFamily="34" charset="0"/>
              <a:buChar char="•"/>
            </a:pPr>
            <a:r>
              <a:rPr lang="en-US" sz="2400" b="1" u="sng" dirty="0" smtClean="0">
                <a:solidFill>
                  <a:srgbClr val="7030A0"/>
                </a:solidFill>
                <a:latin typeface="HogwartsWizard"/>
              </a:rPr>
              <a:t>He said he wanted equality </a:t>
            </a:r>
            <a:r>
              <a:rPr lang="en-US" sz="2400" b="1" u="sng" dirty="0">
                <a:solidFill>
                  <a:srgbClr val="7030A0"/>
                </a:solidFill>
                <a:latin typeface="HogwartsWizard"/>
              </a:rPr>
              <a:t>among all people </a:t>
            </a:r>
            <a:r>
              <a:rPr lang="en-US" sz="2400" b="1" u="sng" dirty="0" smtClean="0">
                <a:solidFill>
                  <a:srgbClr val="7030A0"/>
                </a:solidFill>
                <a:latin typeface="HogwartsWizard"/>
              </a:rPr>
              <a:t>&amp;(</a:t>
            </a:r>
            <a:r>
              <a:rPr lang="en-US" sz="2400" b="1" u="sng" dirty="0">
                <a:solidFill>
                  <a:srgbClr val="7030A0"/>
                </a:solidFill>
                <a:latin typeface="HogwartsWizard"/>
              </a:rPr>
              <a:t>no social </a:t>
            </a:r>
            <a:r>
              <a:rPr lang="en-US" sz="2400" b="1" u="sng" dirty="0" smtClean="0">
                <a:solidFill>
                  <a:srgbClr val="7030A0"/>
                </a:solidFill>
                <a:latin typeface="HogwartsWizard"/>
              </a:rPr>
              <a:t>classes) but it did not work this way</a:t>
            </a:r>
          </a:p>
          <a:p>
            <a:pPr marL="457200" indent="-457200">
              <a:buFont typeface="Arial" pitchFamily="34" charset="0"/>
              <a:buChar char="•"/>
            </a:pPr>
            <a:endParaRPr lang="en-US" sz="2400" b="1" u="sng" dirty="0" smtClean="0">
              <a:solidFill>
                <a:srgbClr val="7030A0"/>
              </a:solidFill>
              <a:latin typeface="HogwartsWizard"/>
            </a:endParaRPr>
          </a:p>
          <a:p>
            <a:pPr marL="457200" indent="-457200">
              <a:buFont typeface="Arial" pitchFamily="34" charset="0"/>
              <a:buChar char="•"/>
            </a:pPr>
            <a:r>
              <a:rPr lang="en-US" sz="2400" b="1" u="sng" dirty="0" smtClean="0">
                <a:solidFill>
                  <a:srgbClr val="7030A0"/>
                </a:solidFill>
                <a:latin typeface="HogwartsWizard"/>
              </a:rPr>
              <a:t>China became completely </a:t>
            </a:r>
            <a:r>
              <a:rPr lang="en-US" sz="2400" b="1" u="sng" dirty="0" smtClean="0">
                <a:solidFill>
                  <a:srgbClr val="FF0000"/>
                </a:solidFill>
                <a:latin typeface="Britannic Bold" pitchFamily="34" charset="0"/>
              </a:rPr>
              <a:t>COMMUNIST</a:t>
            </a:r>
            <a:r>
              <a:rPr lang="en-US" sz="2400" b="1" u="sng" dirty="0" smtClean="0">
                <a:solidFill>
                  <a:srgbClr val="FF0000"/>
                </a:solidFill>
                <a:latin typeface="HogwartsWizard"/>
              </a:rPr>
              <a:t>!</a:t>
            </a:r>
            <a:endParaRPr lang="en-US" sz="2400" b="1" u="sng" dirty="0">
              <a:solidFill>
                <a:srgbClr val="FF0000"/>
              </a:solidFill>
              <a:latin typeface="HogwartsWizard"/>
            </a:endParaRPr>
          </a:p>
          <a:p>
            <a:pPr marL="457200" indent="-457200">
              <a:buFont typeface="Arial" pitchFamily="34" charset="0"/>
              <a:buChar char="•"/>
            </a:pPr>
            <a:endParaRPr lang="en-US" sz="2400" b="1" dirty="0" smtClean="0">
              <a:solidFill>
                <a:srgbClr val="7030A0"/>
              </a:solidFill>
              <a:latin typeface="HogwartsWizard"/>
            </a:endParaRPr>
          </a:p>
          <a:p>
            <a:pPr marL="457200" indent="-457200">
              <a:buFont typeface="Arial" pitchFamily="34" charset="0"/>
              <a:buChar char="•"/>
            </a:pPr>
            <a:r>
              <a:rPr lang="en-US" sz="2400" b="1" dirty="0" smtClean="0">
                <a:solidFill>
                  <a:srgbClr val="7030A0"/>
                </a:solidFill>
                <a:latin typeface="HogwartsWizard"/>
              </a:rPr>
              <a:t>Mao </a:t>
            </a:r>
            <a:r>
              <a:rPr lang="en-US" sz="2400" b="1" dirty="0">
                <a:solidFill>
                  <a:srgbClr val="7030A0"/>
                </a:solidFill>
                <a:latin typeface="HogwartsWizard"/>
              </a:rPr>
              <a:t>became </a:t>
            </a:r>
            <a:r>
              <a:rPr lang="en-US" sz="2400" b="1" dirty="0" smtClean="0">
                <a:solidFill>
                  <a:srgbClr val="7030A0"/>
                </a:solidFill>
                <a:latin typeface="HogwartsWizard"/>
              </a:rPr>
              <a:t>“God-like” </a:t>
            </a:r>
            <a:r>
              <a:rPr lang="en-US" sz="2400" b="1" dirty="0">
                <a:solidFill>
                  <a:srgbClr val="7030A0"/>
                </a:solidFill>
                <a:latin typeface="HogwartsWizard"/>
              </a:rPr>
              <a:t>in China </a:t>
            </a:r>
            <a:r>
              <a:rPr lang="en-US" sz="2400" b="1" dirty="0" smtClean="0">
                <a:solidFill>
                  <a:srgbClr val="7030A0"/>
                </a:solidFill>
                <a:latin typeface="HogwartsWizard"/>
              </a:rPr>
              <a:t>with posters of</a:t>
            </a:r>
          </a:p>
          <a:p>
            <a:pPr marL="457200" indent="-457200"/>
            <a:r>
              <a:rPr lang="en-US" sz="2400" b="1" dirty="0" smtClean="0">
                <a:solidFill>
                  <a:srgbClr val="7030A0"/>
                </a:solidFill>
                <a:latin typeface="HogwartsWizard"/>
              </a:rPr>
              <a:t>him and propaganda everywhere</a:t>
            </a:r>
            <a:r>
              <a:rPr lang="en-US" sz="2400" b="1" dirty="0">
                <a:solidFill>
                  <a:srgbClr val="7030A0"/>
                </a:solidFill>
                <a:latin typeface="HogwartsWizard"/>
              </a:rPr>
              <a:t>.</a:t>
            </a:r>
          </a:p>
          <a:p>
            <a:pPr marL="457200" indent="-457200"/>
            <a:endParaRPr lang="en-US" dirty="0">
              <a:solidFill>
                <a:srgbClr val="BF3707"/>
              </a:solidFill>
              <a:latin typeface="LongIsland"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4318811" cy="523220"/>
          </a:xfrm>
          <a:prstGeom prst="rect">
            <a:avLst/>
          </a:prstGeom>
          <a:noFill/>
        </p:spPr>
        <p:txBody>
          <a:bodyPr wrap="none">
            <a:spAutoFit/>
          </a:bodyPr>
          <a:lstStyle/>
          <a:p>
            <a:pPr algn="ctr">
              <a:defRP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Great Leap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Forward</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0723" name="TextBox 2"/>
          <p:cNvSpPr txBox="1">
            <a:spLocks noChangeArrowheads="1"/>
          </p:cNvSpPr>
          <p:nvPr/>
        </p:nvSpPr>
        <p:spPr bwMode="auto">
          <a:xfrm>
            <a:off x="0" y="457200"/>
            <a:ext cx="9144000" cy="6555641"/>
          </a:xfrm>
          <a:prstGeom prst="rect">
            <a:avLst/>
          </a:prstGeom>
          <a:noFill/>
          <a:ln w="9525">
            <a:noFill/>
            <a:miter lim="800000"/>
            <a:headEnd/>
            <a:tailEnd/>
          </a:ln>
        </p:spPr>
        <p:txBody>
          <a:bodyPr wrap="square">
            <a:spAutoFit/>
          </a:bodyPr>
          <a:lstStyle/>
          <a:p>
            <a:pPr>
              <a:buFont typeface="Arial" pitchFamily="34" charset="0"/>
              <a:buChar char="•"/>
            </a:pPr>
            <a:r>
              <a:rPr lang="en-US" sz="2400" dirty="0" smtClean="0"/>
              <a:t> </a:t>
            </a:r>
            <a:r>
              <a:rPr lang="en-US" sz="2400" u="sng" dirty="0"/>
              <a:t>Mao </a:t>
            </a:r>
            <a:r>
              <a:rPr lang="en-US" sz="2400" u="sng" dirty="0" smtClean="0"/>
              <a:t>wanted to </a:t>
            </a:r>
            <a:r>
              <a:rPr lang="en-US" sz="2400" u="sng" dirty="0"/>
              <a:t>modernize China.</a:t>
            </a:r>
          </a:p>
          <a:p>
            <a:pPr>
              <a:buFont typeface="Arial" pitchFamily="34" charset="0"/>
              <a:buChar char="•"/>
            </a:pPr>
            <a:endParaRPr lang="en-US" sz="2400" u="sng" dirty="0" smtClean="0"/>
          </a:p>
          <a:p>
            <a:pPr>
              <a:buFont typeface="Arial" pitchFamily="34" charset="0"/>
              <a:buChar char="•"/>
            </a:pPr>
            <a:r>
              <a:rPr lang="en-US" sz="2400" u="sng" dirty="0" smtClean="0"/>
              <a:t>He </a:t>
            </a:r>
            <a:r>
              <a:rPr lang="en-US" sz="2400" u="sng" dirty="0"/>
              <a:t>wanted to build </a:t>
            </a:r>
            <a:r>
              <a:rPr lang="en-US" sz="2400" u="sng" dirty="0" smtClean="0"/>
              <a:t>factories to strengthen </a:t>
            </a:r>
            <a:r>
              <a:rPr lang="en-US" sz="2400" u="sng" dirty="0"/>
              <a:t>the country </a:t>
            </a:r>
            <a:r>
              <a:rPr lang="en-US" sz="2400" dirty="0"/>
              <a:t>after decades of war.</a:t>
            </a:r>
          </a:p>
          <a:p>
            <a:pPr>
              <a:buFont typeface="Arial" pitchFamily="34" charset="0"/>
              <a:buChar char="•"/>
            </a:pPr>
            <a:endParaRPr lang="en-US" sz="2400" i="1" u="sng" dirty="0" smtClean="0"/>
          </a:p>
          <a:p>
            <a:pPr>
              <a:buFont typeface="Arial" pitchFamily="34" charset="0"/>
              <a:buChar char="•"/>
            </a:pPr>
            <a:r>
              <a:rPr lang="en-US" sz="2400" i="1" u="sng" dirty="0" smtClean="0"/>
              <a:t>In </a:t>
            </a:r>
            <a:r>
              <a:rPr lang="en-US" sz="2400" i="1" u="sng" dirty="0"/>
              <a:t>1958, he launched the </a:t>
            </a:r>
            <a:r>
              <a:rPr lang="en-US" sz="2400" i="1" u="sng" dirty="0">
                <a:solidFill>
                  <a:srgbClr val="FF0000"/>
                </a:solidFill>
              </a:rPr>
              <a:t>Great Leap Forward</a:t>
            </a:r>
            <a:r>
              <a:rPr lang="en-US" sz="2400" i="1" u="sng" dirty="0"/>
              <a:t>.</a:t>
            </a:r>
          </a:p>
          <a:p>
            <a:pPr>
              <a:buFont typeface="Arial" pitchFamily="34" charset="0"/>
              <a:buChar char="•"/>
            </a:pPr>
            <a:endParaRPr lang="en-US" sz="2400" b="1" dirty="0" smtClean="0">
              <a:solidFill>
                <a:srgbClr val="00CC00"/>
              </a:solidFill>
              <a:latin typeface="Arial Narrow" pitchFamily="34" charset="0"/>
            </a:endParaRPr>
          </a:p>
          <a:p>
            <a:pPr>
              <a:buFont typeface="Arial" pitchFamily="34" charset="0"/>
              <a:buChar char="•"/>
            </a:pPr>
            <a:r>
              <a:rPr lang="en-US" sz="2400" b="1" u="sng" dirty="0" smtClean="0">
                <a:solidFill>
                  <a:srgbClr val="0066FF"/>
                </a:solidFill>
                <a:latin typeface="Arial Narrow" pitchFamily="34" charset="0"/>
              </a:rPr>
              <a:t>The </a:t>
            </a:r>
            <a:r>
              <a:rPr lang="en-US" sz="2400" b="1" u="sng" dirty="0">
                <a:solidFill>
                  <a:srgbClr val="0066FF"/>
                </a:solidFill>
                <a:latin typeface="Arial Narrow" pitchFamily="34" charset="0"/>
              </a:rPr>
              <a:t>Great Leap </a:t>
            </a:r>
            <a:r>
              <a:rPr lang="en-US" sz="2400" b="1" u="sng" dirty="0" smtClean="0">
                <a:solidFill>
                  <a:srgbClr val="0066FF"/>
                </a:solidFill>
                <a:latin typeface="Arial Narrow" pitchFamily="34" charset="0"/>
              </a:rPr>
              <a:t>Forward was Mao’s idea to help China’s economy.  </a:t>
            </a:r>
            <a:r>
              <a:rPr lang="en-US" sz="2400" b="1" u="sng" dirty="0" smtClean="0">
                <a:solidFill>
                  <a:srgbClr val="0066FF"/>
                </a:solidFill>
                <a:latin typeface="Arial Narrow" pitchFamily="34" charset="0"/>
              </a:rPr>
              <a:t>Forced people to farm and share all food &amp; </a:t>
            </a:r>
            <a:r>
              <a:rPr lang="en-US" sz="2400" b="1" u="sng" dirty="0" smtClean="0">
                <a:solidFill>
                  <a:srgbClr val="0066FF"/>
                </a:solidFill>
                <a:latin typeface="Arial Narrow" pitchFamily="34" charset="0"/>
              </a:rPr>
              <a:t>created more factories so they could produce more things!</a:t>
            </a:r>
            <a:endParaRPr lang="en-US" sz="2400" b="1" u="sng" dirty="0">
              <a:solidFill>
                <a:srgbClr val="0066FF"/>
              </a:solidFill>
              <a:latin typeface="Arial Narrow" pitchFamily="34" charset="0"/>
            </a:endParaRPr>
          </a:p>
          <a:p>
            <a:pPr>
              <a:buFont typeface="Arial" pitchFamily="34" charset="0"/>
              <a:buChar char="•"/>
            </a:pPr>
            <a:endParaRPr lang="en-US" sz="2000" dirty="0" smtClean="0"/>
          </a:p>
          <a:p>
            <a:pPr>
              <a:buFont typeface="Arial" pitchFamily="34" charset="0"/>
              <a:buChar char="•"/>
            </a:pPr>
            <a:r>
              <a:rPr lang="en-US" sz="2000" dirty="0" smtClean="0"/>
              <a:t>It </a:t>
            </a:r>
            <a:r>
              <a:rPr lang="en-US" sz="2000" dirty="0"/>
              <a:t>involved thousands of Chinese citizens living together in </a:t>
            </a:r>
            <a:r>
              <a:rPr lang="en-US" sz="2000" dirty="0" smtClean="0"/>
              <a:t>communes (where people live together &amp; share everything).</a:t>
            </a:r>
            <a:endParaRPr lang="en-US" sz="2000" dirty="0"/>
          </a:p>
          <a:p>
            <a:pPr>
              <a:buFont typeface="Arial" pitchFamily="34" charset="0"/>
              <a:buChar char="•"/>
            </a:pPr>
            <a:endParaRPr lang="en-US" sz="2000" dirty="0" smtClean="0">
              <a:solidFill>
                <a:srgbClr val="00CC00"/>
              </a:solidFill>
            </a:endParaRPr>
          </a:p>
          <a:p>
            <a:pPr>
              <a:buFont typeface="Arial" pitchFamily="34" charset="0"/>
              <a:buChar char="•"/>
            </a:pPr>
            <a:r>
              <a:rPr lang="en-US" sz="2000" b="1" u="sng" dirty="0" smtClean="0">
                <a:solidFill>
                  <a:srgbClr val="0066FF"/>
                </a:solidFill>
              </a:rPr>
              <a:t>The </a:t>
            </a:r>
            <a:r>
              <a:rPr lang="en-US" sz="2000" b="1" u="sng" dirty="0">
                <a:solidFill>
                  <a:srgbClr val="0066FF"/>
                </a:solidFill>
              </a:rPr>
              <a:t>Great Leap Forward was a huge </a:t>
            </a:r>
            <a:r>
              <a:rPr lang="en-US" sz="2000" b="1" u="sng" dirty="0" smtClean="0">
                <a:solidFill>
                  <a:srgbClr val="0066FF"/>
                </a:solidFill>
              </a:rPr>
              <a:t>failure—known to many as the Great Leap BACKWARDS.  This RUINED China’s economy and killed millions.</a:t>
            </a:r>
            <a:endParaRPr lang="en-US" sz="2000" b="1" u="sng" dirty="0">
              <a:solidFill>
                <a:srgbClr val="0066FF"/>
              </a:solidFill>
            </a:endParaRPr>
          </a:p>
          <a:p>
            <a:pPr>
              <a:buFont typeface="Arial" pitchFamily="34" charset="0"/>
              <a:buChar char="•"/>
            </a:pPr>
            <a:endParaRPr lang="en-US" sz="2000" dirty="0" smtClean="0"/>
          </a:p>
          <a:p>
            <a:pPr>
              <a:buFont typeface="Arial" pitchFamily="34" charset="0"/>
              <a:buChar char="•"/>
            </a:pPr>
            <a:r>
              <a:rPr lang="en-US" sz="2000" dirty="0" smtClean="0"/>
              <a:t>Floods</a:t>
            </a:r>
            <a:r>
              <a:rPr lang="en-US" sz="2000" dirty="0"/>
              <a:t>, droughts, bad management, and corruption ruined China and left millions </a:t>
            </a:r>
            <a:r>
              <a:rPr lang="en-US" sz="2000" dirty="0" smtClean="0"/>
              <a:t>dead of </a:t>
            </a:r>
            <a:r>
              <a:rPr lang="en-US" sz="2000" dirty="0"/>
              <a:t>starvation</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WordArt 2" descr="Shingle"/>
          <p:cNvSpPr>
            <a:spLocks noChangeArrowheads="1" noChangeShapeType="1" noTextEdit="1"/>
          </p:cNvSpPr>
          <p:nvPr/>
        </p:nvSpPr>
        <p:spPr bwMode="auto">
          <a:xfrm>
            <a:off x="0" y="-76200"/>
            <a:ext cx="91440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pattFill prst="shingle">
                  <a:fgClr>
                    <a:srgbClr val="BF3707"/>
                  </a:fgClr>
                  <a:bgClr>
                    <a:srgbClr val="FFFFFF"/>
                  </a:bgClr>
                </a:pattFill>
                <a:latin typeface="Arial Black"/>
              </a:rPr>
              <a:t>The Cultural Revolution</a:t>
            </a:r>
          </a:p>
        </p:txBody>
      </p:sp>
      <p:sp>
        <p:nvSpPr>
          <p:cNvPr id="31748" name="Rectangle 3"/>
          <p:cNvSpPr>
            <a:spLocks noChangeArrowheads="1"/>
          </p:cNvSpPr>
          <p:nvPr/>
        </p:nvSpPr>
        <p:spPr bwMode="auto">
          <a:xfrm>
            <a:off x="0" y="838200"/>
            <a:ext cx="9144000" cy="5478423"/>
          </a:xfrm>
          <a:prstGeom prst="rect">
            <a:avLst/>
          </a:prstGeom>
          <a:noFill/>
          <a:ln w="9525">
            <a:noFill/>
            <a:miter lim="800000"/>
            <a:headEnd/>
            <a:tailEnd/>
          </a:ln>
        </p:spPr>
        <p:txBody>
          <a:bodyPr>
            <a:spAutoFit/>
          </a:bodyPr>
          <a:lstStyle/>
          <a:p>
            <a:pPr>
              <a:spcBef>
                <a:spcPct val="50000"/>
              </a:spcBef>
              <a:buFont typeface="Arial" pitchFamily="34" charset="0"/>
              <a:buChar char="•"/>
            </a:pPr>
            <a:endParaRPr lang="en-US" sz="2800" u="sng" dirty="0" smtClean="0">
              <a:latin typeface="Calibri" pitchFamily="34" charset="0"/>
            </a:endParaRPr>
          </a:p>
          <a:p>
            <a:pPr>
              <a:spcBef>
                <a:spcPct val="50000"/>
              </a:spcBef>
              <a:buFont typeface="Arial" pitchFamily="34" charset="0"/>
              <a:buChar char="•"/>
            </a:pPr>
            <a:r>
              <a:rPr lang="en-US" sz="2800" u="sng" dirty="0" smtClean="0">
                <a:latin typeface="Calibri" pitchFamily="34" charset="0"/>
              </a:rPr>
              <a:t>This began in </a:t>
            </a:r>
            <a:r>
              <a:rPr lang="en-US" sz="2800" u="sng" dirty="0">
                <a:latin typeface="Calibri" pitchFamily="34" charset="0"/>
              </a:rPr>
              <a:t>1966 and </a:t>
            </a:r>
            <a:r>
              <a:rPr lang="en-US" sz="2800" u="sng" dirty="0" smtClean="0">
                <a:latin typeface="Calibri" pitchFamily="34" charset="0"/>
              </a:rPr>
              <a:t>ALSO ruined China!</a:t>
            </a:r>
            <a:endParaRPr lang="en-US" sz="2800" u="sng" dirty="0">
              <a:latin typeface="Calibri" pitchFamily="34" charset="0"/>
            </a:endParaRPr>
          </a:p>
          <a:p>
            <a:pPr>
              <a:spcBef>
                <a:spcPct val="50000"/>
              </a:spcBef>
              <a:buFont typeface="Arial" pitchFamily="34" charset="0"/>
              <a:buChar char="•"/>
            </a:pPr>
            <a:r>
              <a:rPr lang="en-US" sz="2800" dirty="0">
                <a:latin typeface="Calibri" pitchFamily="34" charset="0"/>
              </a:rPr>
              <a:t>Thousands of people lost their lives during this time of chaos and violence</a:t>
            </a:r>
          </a:p>
          <a:p>
            <a:pPr>
              <a:spcBef>
                <a:spcPct val="50000"/>
              </a:spcBef>
              <a:buFont typeface="Arial" pitchFamily="34" charset="0"/>
              <a:buChar char="•"/>
            </a:pPr>
            <a:r>
              <a:rPr lang="en-US" sz="2800" u="sng" dirty="0" smtClean="0">
                <a:latin typeface="Calibri" pitchFamily="34" charset="0"/>
              </a:rPr>
              <a:t>Since The Great </a:t>
            </a:r>
            <a:r>
              <a:rPr lang="en-US" sz="2800" u="sng" dirty="0">
                <a:latin typeface="Calibri" pitchFamily="34" charset="0"/>
              </a:rPr>
              <a:t>Leap </a:t>
            </a:r>
            <a:r>
              <a:rPr lang="en-US" sz="2800" u="sng" dirty="0" smtClean="0">
                <a:latin typeface="Calibri" pitchFamily="34" charset="0"/>
              </a:rPr>
              <a:t>Forward failed, </a:t>
            </a:r>
            <a:r>
              <a:rPr lang="en-US" sz="2800" u="sng" dirty="0">
                <a:latin typeface="Calibri" pitchFamily="34" charset="0"/>
              </a:rPr>
              <a:t>many people, especially the intellectuals, became opposed to Mao</a:t>
            </a:r>
          </a:p>
          <a:p>
            <a:pPr>
              <a:spcBef>
                <a:spcPct val="50000"/>
              </a:spcBef>
              <a:buFont typeface="Arial" pitchFamily="34" charset="0"/>
              <a:buChar char="•"/>
            </a:pPr>
            <a:r>
              <a:rPr lang="en-US" sz="2800" u="sng" dirty="0" smtClean="0">
                <a:latin typeface="Calibri" pitchFamily="34" charset="0"/>
              </a:rPr>
              <a:t>Mao </a:t>
            </a:r>
            <a:r>
              <a:rPr lang="en-US" sz="2800" u="sng" dirty="0">
                <a:latin typeface="Calibri" pitchFamily="34" charset="0"/>
              </a:rPr>
              <a:t>decided to </a:t>
            </a:r>
            <a:r>
              <a:rPr lang="en-US" sz="2800" u="sng" dirty="0" smtClean="0">
                <a:latin typeface="Calibri" pitchFamily="34" charset="0"/>
              </a:rPr>
              <a:t>change things </a:t>
            </a:r>
            <a:r>
              <a:rPr lang="en-US" sz="2800" u="sng" dirty="0">
                <a:latin typeface="Calibri" pitchFamily="34" charset="0"/>
              </a:rPr>
              <a:t>	</a:t>
            </a:r>
            <a:r>
              <a:rPr lang="en-US" sz="2800" u="sng" dirty="0" smtClean="0">
                <a:latin typeface="Calibri" pitchFamily="34" charset="0"/>
              </a:rPr>
              <a:t>and </a:t>
            </a:r>
            <a:r>
              <a:rPr lang="en-US" sz="2800" u="sng" dirty="0">
                <a:latin typeface="Calibri" pitchFamily="34" charset="0"/>
              </a:rPr>
              <a:t>get rid of those who opposed </a:t>
            </a:r>
            <a:r>
              <a:rPr lang="en-US" sz="2800" u="sng" dirty="0" smtClean="0">
                <a:latin typeface="Calibri" pitchFamily="34" charset="0"/>
              </a:rPr>
              <a:t>him: teachers, students, scholars, and scientists. </a:t>
            </a:r>
            <a:endParaRPr lang="en-US" sz="2800" u="sng" dirty="0">
              <a:latin typeface="Calibri" pitchFamily="34" charset="0"/>
            </a:endParaRPr>
          </a:p>
          <a:p>
            <a:pPr>
              <a:spcBef>
                <a:spcPct val="50000"/>
              </a:spcBef>
              <a:buFont typeface="Arial" pitchFamily="34" charset="0"/>
              <a:buChar char="•"/>
            </a:pPr>
            <a:r>
              <a:rPr lang="en-US" sz="2800" u="sng" dirty="0" smtClean="0">
                <a:latin typeface="Calibri" pitchFamily="34" charset="0"/>
              </a:rPr>
              <a:t>Mao </a:t>
            </a:r>
            <a:r>
              <a:rPr lang="en-US" sz="2800" u="sng" dirty="0">
                <a:latin typeface="Calibri" pitchFamily="34" charset="0"/>
              </a:rPr>
              <a:t>organized a group of </a:t>
            </a:r>
            <a:r>
              <a:rPr lang="en-US" sz="2800" u="sng" dirty="0" smtClean="0">
                <a:latin typeface="Calibri" pitchFamily="34" charset="0"/>
              </a:rPr>
              <a:t>11 million young </a:t>
            </a:r>
            <a:r>
              <a:rPr lang="en-US" sz="2800" u="sng" dirty="0">
                <a:latin typeface="Calibri" pitchFamily="34" charset="0"/>
              </a:rPr>
              <a:t>			</a:t>
            </a:r>
            <a:r>
              <a:rPr lang="en-US" sz="2800" dirty="0">
                <a:latin typeface="Calibri" pitchFamily="34" charset="0"/>
              </a:rPr>
              <a:t>	</a:t>
            </a:r>
            <a:r>
              <a:rPr lang="en-US" sz="2800" u="sng" dirty="0">
                <a:latin typeface="Calibri" pitchFamily="34" charset="0"/>
              </a:rPr>
              <a:t>people </a:t>
            </a:r>
            <a:r>
              <a:rPr lang="en-US" sz="2800" u="sng" dirty="0" smtClean="0">
                <a:latin typeface="Calibri" pitchFamily="34" charset="0"/>
              </a:rPr>
              <a:t>into the </a:t>
            </a:r>
            <a:r>
              <a:rPr lang="en-US" sz="2800" u="sng" dirty="0">
                <a:latin typeface="Calibri" pitchFamily="34" charset="0"/>
              </a:rPr>
              <a:t>“</a:t>
            </a:r>
            <a:r>
              <a:rPr lang="en-US" sz="2800" b="1" u="sng" dirty="0">
                <a:solidFill>
                  <a:srgbClr val="FF0000"/>
                </a:solidFill>
                <a:latin typeface="Calibri" pitchFamily="34" charset="0"/>
              </a:rPr>
              <a:t>Red Guard</a:t>
            </a:r>
            <a:r>
              <a:rPr lang="en-US" sz="2800" u="sng" dirty="0" smtClean="0">
                <a:latin typeface="Calibri" pitchFamily="34" charset="0"/>
              </a:rPr>
              <a:t>” </a:t>
            </a:r>
            <a:r>
              <a:rPr lang="en-US" sz="2800" i="1" u="sng" dirty="0" smtClean="0">
                <a:solidFill>
                  <a:srgbClr val="FF0000"/>
                </a:solidFill>
                <a:latin typeface="Calibri" pitchFamily="34" charset="0"/>
              </a:rPr>
              <a:t>(his communist army)</a:t>
            </a:r>
            <a:endParaRPr lang="en-US" sz="2800" i="1" u="sng"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Red guard"/>
          <p:cNvPicPr>
            <a:picLocks noChangeAspect="1" noChangeArrowheads="1"/>
          </p:cNvPicPr>
          <p:nvPr/>
        </p:nvPicPr>
        <p:blipFill>
          <a:blip r:embed="rId2"/>
          <a:srcRect/>
          <a:stretch>
            <a:fillRect/>
          </a:stretch>
        </p:blipFill>
        <p:spPr bwMode="auto">
          <a:xfrm>
            <a:off x="6629400" y="4114800"/>
            <a:ext cx="2381250" cy="2743200"/>
          </a:xfrm>
          <a:prstGeom prst="rect">
            <a:avLst/>
          </a:prstGeom>
          <a:noFill/>
          <a:ln w="9525">
            <a:noFill/>
            <a:miter lim="800000"/>
            <a:headEnd/>
            <a:tailEnd/>
          </a:ln>
        </p:spPr>
      </p:pic>
      <p:sp>
        <p:nvSpPr>
          <p:cNvPr id="32772" name="Rectangle 2"/>
          <p:cNvSpPr>
            <a:spLocks noChangeArrowheads="1"/>
          </p:cNvSpPr>
          <p:nvPr/>
        </p:nvSpPr>
        <p:spPr bwMode="auto">
          <a:xfrm>
            <a:off x="0" y="0"/>
            <a:ext cx="9144000" cy="4493538"/>
          </a:xfrm>
          <a:prstGeom prst="rect">
            <a:avLst/>
          </a:prstGeom>
          <a:noFill/>
          <a:ln w="9525">
            <a:noFill/>
            <a:miter lim="800000"/>
            <a:headEnd/>
            <a:tailEnd/>
          </a:ln>
        </p:spPr>
        <p:txBody>
          <a:bodyPr>
            <a:spAutoFit/>
          </a:bodyPr>
          <a:lstStyle/>
          <a:p>
            <a:pPr>
              <a:spcBef>
                <a:spcPct val="50000"/>
              </a:spcBef>
              <a:buFont typeface="Arial" pitchFamily="34" charset="0"/>
              <a:buChar char="•"/>
            </a:pPr>
            <a:endParaRPr lang="en-US" sz="2600" u="sng" dirty="0" smtClean="0">
              <a:latin typeface="Calibri" pitchFamily="34" charset="0"/>
            </a:endParaRPr>
          </a:p>
          <a:p>
            <a:pPr>
              <a:spcBef>
                <a:spcPct val="50000"/>
              </a:spcBef>
              <a:buFont typeface="Arial" pitchFamily="34" charset="0"/>
              <a:buChar char="•"/>
            </a:pPr>
            <a:r>
              <a:rPr lang="en-US" sz="2600" u="sng" dirty="0" smtClean="0">
                <a:latin typeface="Calibri" pitchFamily="34" charset="0"/>
              </a:rPr>
              <a:t>Mao placed the </a:t>
            </a:r>
            <a:r>
              <a:rPr lang="en-US" sz="2600" u="sng" dirty="0">
                <a:latin typeface="Calibri" pitchFamily="34" charset="0"/>
              </a:rPr>
              <a:t>Red Guard all over </a:t>
            </a:r>
            <a:r>
              <a:rPr lang="en-US" sz="2600" u="sng" dirty="0" smtClean="0">
                <a:latin typeface="Calibri" pitchFamily="34" charset="0"/>
              </a:rPr>
              <a:t>the </a:t>
            </a:r>
            <a:r>
              <a:rPr lang="en-US" sz="2600" u="sng" dirty="0">
                <a:latin typeface="Calibri" pitchFamily="34" charset="0"/>
              </a:rPr>
              <a:t>country where they </a:t>
            </a:r>
            <a:r>
              <a:rPr lang="en-US" sz="2600" u="sng" dirty="0" smtClean="0">
                <a:latin typeface="Calibri" pitchFamily="34" charset="0"/>
              </a:rPr>
              <a:t>violently attacked </a:t>
            </a:r>
            <a:r>
              <a:rPr lang="en-US" sz="2600" u="sng" dirty="0">
                <a:latin typeface="Calibri" pitchFamily="34" charset="0"/>
              </a:rPr>
              <a:t>people and things that </a:t>
            </a:r>
            <a:r>
              <a:rPr lang="en-US" sz="2600" u="sng" dirty="0" smtClean="0">
                <a:latin typeface="Calibri" pitchFamily="34" charset="0"/>
              </a:rPr>
              <a:t>represented </a:t>
            </a:r>
            <a:r>
              <a:rPr lang="en-US" sz="2600" u="sng" dirty="0">
                <a:latin typeface="Calibri" pitchFamily="34" charset="0"/>
              </a:rPr>
              <a:t>the </a:t>
            </a:r>
            <a:r>
              <a:rPr lang="en-US" sz="2600" u="sng" dirty="0" smtClean="0">
                <a:latin typeface="Calibri" pitchFamily="34" charset="0"/>
              </a:rPr>
              <a:t>“old way”</a:t>
            </a:r>
            <a:endParaRPr lang="en-US" sz="2600" u="sng" dirty="0">
              <a:latin typeface="Calibri" pitchFamily="34" charset="0"/>
            </a:endParaRPr>
          </a:p>
          <a:p>
            <a:pPr>
              <a:spcBef>
                <a:spcPct val="50000"/>
              </a:spcBef>
              <a:buFont typeface="Arial" pitchFamily="34" charset="0"/>
              <a:buChar char="•"/>
            </a:pPr>
            <a:r>
              <a:rPr lang="en-US" sz="2600" u="sng" dirty="0" smtClean="0">
                <a:latin typeface="Calibri" pitchFamily="34" charset="0"/>
              </a:rPr>
              <a:t>Schools </a:t>
            </a:r>
            <a:r>
              <a:rPr lang="en-US" sz="2600" u="sng" dirty="0">
                <a:latin typeface="Calibri" pitchFamily="34" charset="0"/>
              </a:rPr>
              <a:t>and universities were closed for </a:t>
            </a:r>
            <a:r>
              <a:rPr lang="en-US" sz="2600" u="sng" dirty="0" smtClean="0">
                <a:latin typeface="Calibri" pitchFamily="34" charset="0"/>
              </a:rPr>
              <a:t>several </a:t>
            </a:r>
            <a:r>
              <a:rPr lang="en-US" sz="2600" u="sng" dirty="0">
                <a:latin typeface="Calibri" pitchFamily="34" charset="0"/>
              </a:rPr>
              <a:t>years.</a:t>
            </a:r>
          </a:p>
          <a:p>
            <a:pPr>
              <a:spcBef>
                <a:spcPct val="50000"/>
              </a:spcBef>
              <a:buFont typeface="Arial" pitchFamily="34" charset="0"/>
              <a:buChar char="•"/>
            </a:pPr>
            <a:r>
              <a:rPr lang="en-US" sz="2600" dirty="0">
                <a:latin typeface="Calibri" pitchFamily="34" charset="0"/>
              </a:rPr>
              <a:t>In 1968 Mao called an end to the Red </a:t>
            </a:r>
            <a:r>
              <a:rPr lang="en-US" sz="2600" dirty="0" smtClean="0">
                <a:latin typeface="Calibri" pitchFamily="34" charset="0"/>
              </a:rPr>
              <a:t>Guard</a:t>
            </a:r>
            <a:r>
              <a:rPr lang="en-US" sz="2600" dirty="0">
                <a:latin typeface="Calibri" pitchFamily="34" charset="0"/>
              </a:rPr>
              <a:t> </a:t>
            </a:r>
            <a:r>
              <a:rPr lang="en-US" sz="2600" dirty="0" smtClean="0">
                <a:latin typeface="Calibri" pitchFamily="34" charset="0"/>
              </a:rPr>
              <a:t>by </a:t>
            </a:r>
            <a:r>
              <a:rPr lang="en-US" sz="2600" dirty="0">
                <a:latin typeface="Calibri" pitchFamily="34" charset="0"/>
              </a:rPr>
              <a:t>sending them to help out on the farms.</a:t>
            </a:r>
          </a:p>
          <a:p>
            <a:pPr>
              <a:spcBef>
                <a:spcPct val="50000"/>
              </a:spcBef>
              <a:buFont typeface="Arial" pitchFamily="34" charset="0"/>
              <a:buChar char="•"/>
            </a:pPr>
            <a:r>
              <a:rPr lang="en-US" sz="2600" u="sng" dirty="0">
                <a:latin typeface="Calibri" pitchFamily="34" charset="0"/>
              </a:rPr>
              <a:t>Mao </a:t>
            </a:r>
            <a:r>
              <a:rPr lang="en-US" sz="2600" u="sng" dirty="0" smtClean="0">
                <a:latin typeface="Calibri" pitchFamily="34" charset="0"/>
              </a:rPr>
              <a:t>still had all of </a:t>
            </a:r>
            <a:r>
              <a:rPr lang="en-US" sz="2600" u="sng" dirty="0">
                <a:latin typeface="Calibri" pitchFamily="34" charset="0"/>
              </a:rPr>
              <a:t>his power </a:t>
            </a:r>
            <a:r>
              <a:rPr lang="en-US" sz="2600" u="sng" dirty="0" smtClean="0">
                <a:latin typeface="Calibri" pitchFamily="34" charset="0"/>
              </a:rPr>
              <a:t>but China’s economy, education, and agriculture was a DISASTER!	</a:t>
            </a:r>
            <a:r>
              <a:rPr lang="en-US" sz="2600" dirty="0" smtClean="0">
                <a:latin typeface="Calibri" pitchFamily="34" charset="0"/>
              </a:rPr>
              <a:t>		.</a:t>
            </a:r>
            <a:endParaRPr lang="en-US" sz="2600"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http://upload.wikimedia.org/wikipedia/commons/thumb/7/72/DengXiaopingPortrait.jpg/180px-DengXiaopingPortrait.jpg"/>
          <p:cNvPicPr>
            <a:picLocks noChangeAspect="1" noChangeArrowheads="1"/>
          </p:cNvPicPr>
          <p:nvPr/>
        </p:nvPicPr>
        <p:blipFill>
          <a:blip r:embed="rId2"/>
          <a:srcRect/>
          <a:stretch>
            <a:fillRect/>
          </a:stretch>
        </p:blipFill>
        <p:spPr bwMode="auto">
          <a:xfrm>
            <a:off x="5883275" y="4343400"/>
            <a:ext cx="3260725" cy="2514600"/>
          </a:xfrm>
          <a:prstGeom prst="rect">
            <a:avLst/>
          </a:prstGeom>
          <a:noFill/>
          <a:ln w="9525">
            <a:noFill/>
            <a:miter lim="800000"/>
            <a:headEnd/>
            <a:tailEnd/>
          </a:ln>
        </p:spPr>
      </p:pic>
      <p:sp>
        <p:nvSpPr>
          <p:cNvPr id="33795" name="WordArt 2"/>
          <p:cNvSpPr>
            <a:spLocks noChangeArrowheads="1" noChangeShapeType="1" noTextEdit="1"/>
          </p:cNvSpPr>
          <p:nvPr/>
        </p:nvSpPr>
        <p:spPr bwMode="auto">
          <a:xfrm>
            <a:off x="1423988" y="0"/>
            <a:ext cx="6294437" cy="1400175"/>
          </a:xfrm>
          <a:prstGeom prst="rect">
            <a:avLst/>
          </a:prstGeom>
        </p:spPr>
        <p:txBody>
          <a:bodyPr wrap="none" fromWordArt="1">
            <a:prstTxWarp prst="textWave1">
              <a:avLst>
                <a:gd name="adj1" fmla="val 13005"/>
                <a:gd name="adj2" fmla="val 0"/>
              </a:avLst>
            </a:prstTxWarp>
          </a:bodyPr>
          <a:lstStyle/>
          <a:p>
            <a:pPr algn="ctr"/>
            <a:r>
              <a:rPr lang="en-US" sz="3600" kern="10" dirty="0">
                <a:ln w="9525">
                  <a:noFill/>
                  <a:miter lim="800000"/>
                  <a:headEnd/>
                  <a:tailEnd/>
                </a:ln>
                <a:gradFill rotWithShape="1">
                  <a:gsLst>
                    <a:gs pos="0">
                      <a:srgbClr val="000000"/>
                    </a:gs>
                    <a:gs pos="39999">
                      <a:srgbClr val="0A128C"/>
                    </a:gs>
                    <a:gs pos="70000">
                      <a:srgbClr val="181CC7"/>
                    </a:gs>
                    <a:gs pos="88000">
                      <a:srgbClr val="7005D4"/>
                    </a:gs>
                    <a:gs pos="100000">
                      <a:srgbClr val="8C3D91"/>
                    </a:gs>
                  </a:gsLst>
                  <a:lin ang="5400000" scaled="1"/>
                </a:gradFill>
                <a:effectLst>
                  <a:outerShdw dist="53882" dir="2700000" algn="ctr" rotWithShape="0">
                    <a:srgbClr val="C0C0C0"/>
                  </a:outerShdw>
                </a:effectLst>
                <a:latin typeface="Times New Roman"/>
                <a:cs typeface="Times New Roman"/>
              </a:rPr>
              <a:t>China Under Deng Xiaoping</a:t>
            </a:r>
          </a:p>
        </p:txBody>
      </p:sp>
      <p:sp>
        <p:nvSpPr>
          <p:cNvPr id="33796" name="Rectangle 4"/>
          <p:cNvSpPr>
            <a:spLocks noChangeArrowheads="1"/>
          </p:cNvSpPr>
          <p:nvPr/>
        </p:nvSpPr>
        <p:spPr bwMode="auto">
          <a:xfrm>
            <a:off x="0" y="1371600"/>
            <a:ext cx="9144000" cy="4185761"/>
          </a:xfrm>
          <a:prstGeom prst="rect">
            <a:avLst/>
          </a:prstGeom>
          <a:noFill/>
          <a:ln w="9525">
            <a:noFill/>
            <a:miter lim="800000"/>
            <a:headEnd/>
            <a:tailEnd/>
          </a:ln>
        </p:spPr>
        <p:txBody>
          <a:bodyPr>
            <a:spAutoFit/>
          </a:bodyPr>
          <a:lstStyle/>
          <a:p>
            <a:pPr>
              <a:spcBef>
                <a:spcPct val="50000"/>
              </a:spcBef>
            </a:pPr>
            <a:r>
              <a:rPr lang="en-US" sz="2800" u="sng" dirty="0" smtClean="0">
                <a:latin typeface="Calibri" pitchFamily="34" charset="0"/>
              </a:rPr>
              <a:t>Mao died in 1976 (old age) and Deng Xiaoping took over as the leader of China </a:t>
            </a:r>
          </a:p>
          <a:p>
            <a:pPr>
              <a:spcBef>
                <a:spcPct val="50000"/>
              </a:spcBef>
            </a:pPr>
            <a:r>
              <a:rPr lang="en-US" sz="2800" u="sng" dirty="0" smtClean="0">
                <a:latin typeface="Calibri" pitchFamily="34" charset="0"/>
              </a:rPr>
              <a:t>Deng brought about major social and 	economic changes to China</a:t>
            </a:r>
          </a:p>
          <a:p>
            <a:pPr>
              <a:spcBef>
                <a:spcPct val="50000"/>
              </a:spcBef>
            </a:pPr>
            <a:r>
              <a:rPr lang="en-US" sz="2800" u="sng" dirty="0" smtClean="0">
                <a:latin typeface="Calibri" pitchFamily="34" charset="0"/>
              </a:rPr>
              <a:t>Deng </a:t>
            </a:r>
            <a:r>
              <a:rPr lang="en-US" sz="2800" u="sng" dirty="0">
                <a:latin typeface="Calibri" pitchFamily="34" charset="0"/>
              </a:rPr>
              <a:t>introduced </a:t>
            </a:r>
            <a:r>
              <a:rPr lang="en-US" sz="2800" u="sng" dirty="0" smtClean="0">
                <a:latin typeface="Calibri" pitchFamily="34" charset="0"/>
              </a:rPr>
              <a:t>elements of a market economy (owning your own business) </a:t>
            </a:r>
            <a:r>
              <a:rPr lang="en-US" sz="2800" u="sng" dirty="0">
                <a:latin typeface="Calibri" pitchFamily="34" charset="0"/>
              </a:rPr>
              <a:t>and allowed </a:t>
            </a:r>
            <a:r>
              <a:rPr lang="en-US" sz="2800" u="sng" dirty="0" smtClean="0">
                <a:latin typeface="Calibri" pitchFamily="34" charset="0"/>
              </a:rPr>
              <a:t>more </a:t>
            </a:r>
            <a:r>
              <a:rPr lang="en-US" sz="2800" u="sng" dirty="0">
                <a:latin typeface="Calibri" pitchFamily="34" charset="0"/>
              </a:rPr>
              <a:t>personal </a:t>
            </a:r>
            <a:r>
              <a:rPr lang="en-US" sz="2800" u="sng" dirty="0" smtClean="0">
                <a:latin typeface="Calibri" pitchFamily="34" charset="0"/>
              </a:rPr>
              <a:t>freedoms—but not  a lot</a:t>
            </a:r>
            <a:r>
              <a:rPr lang="en-US" sz="2800" dirty="0" smtClean="0">
                <a:latin typeface="Calibri" pitchFamily="34" charset="0"/>
              </a:rPr>
              <a:t>. </a:t>
            </a:r>
            <a:endParaRPr lang="en-US" sz="2800" dirty="0">
              <a:latin typeface="Calibri" pitchFamily="34" charset="0"/>
            </a:endParaRPr>
          </a:p>
          <a:p>
            <a:pPr>
              <a:spcBef>
                <a:spcPct val="50000"/>
              </a:spcBef>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lum bright="70000" contrast="-70000"/>
          </a:blip>
          <a:srcRect/>
          <a:stretch>
            <a:fillRect/>
          </a:stretch>
        </p:blipFill>
        <p:spPr bwMode="auto">
          <a:xfrm>
            <a:off x="381000" y="1016000"/>
            <a:ext cx="8229600" cy="5486400"/>
          </a:xfrm>
          <a:prstGeom prst="rect">
            <a:avLst/>
          </a:prstGeom>
          <a:noFill/>
          <a:ln w="9525">
            <a:noFill/>
            <a:miter lim="800000"/>
            <a:headEnd/>
            <a:tailEnd/>
          </a:ln>
        </p:spPr>
      </p:pic>
      <p:sp>
        <p:nvSpPr>
          <p:cNvPr id="34819" name="Rectangle 2"/>
          <p:cNvSpPr>
            <a:spLocks noChangeArrowheads="1"/>
          </p:cNvSpPr>
          <p:nvPr/>
        </p:nvSpPr>
        <p:spPr bwMode="auto">
          <a:xfrm>
            <a:off x="0" y="0"/>
            <a:ext cx="9144000" cy="5262979"/>
          </a:xfrm>
          <a:prstGeom prst="rect">
            <a:avLst/>
          </a:prstGeom>
          <a:noFill/>
          <a:ln w="9525">
            <a:noFill/>
            <a:miter lim="800000"/>
            <a:headEnd/>
            <a:tailEnd/>
          </a:ln>
        </p:spPr>
        <p:txBody>
          <a:bodyPr>
            <a:spAutoFit/>
          </a:bodyPr>
          <a:lstStyle/>
          <a:p>
            <a:pPr>
              <a:spcBef>
                <a:spcPct val="50000"/>
              </a:spcBef>
            </a:pPr>
            <a:r>
              <a:rPr lang="en-US" sz="2800" u="sng" dirty="0">
                <a:solidFill>
                  <a:srgbClr val="BF3707"/>
                </a:solidFill>
                <a:latin typeface="Toxica"/>
              </a:rPr>
              <a:t>Political Changes</a:t>
            </a:r>
          </a:p>
          <a:p>
            <a:pPr>
              <a:spcBef>
                <a:spcPct val="50000"/>
              </a:spcBef>
              <a:buFont typeface="Arial" pitchFamily="34" charset="0"/>
              <a:buChar char="•"/>
            </a:pPr>
            <a:r>
              <a:rPr lang="en-US" sz="2800" dirty="0">
                <a:latin typeface="Calibri" pitchFamily="34" charset="0"/>
              </a:rPr>
              <a:t>Deng made sure Mao was no longer treated like a god.</a:t>
            </a:r>
          </a:p>
          <a:p>
            <a:pPr>
              <a:spcBef>
                <a:spcPct val="50000"/>
              </a:spcBef>
              <a:buFont typeface="Arial" pitchFamily="34" charset="0"/>
              <a:buChar char="•"/>
            </a:pPr>
            <a:r>
              <a:rPr lang="en-US" sz="2800" u="sng" dirty="0" smtClean="0">
                <a:latin typeface="Calibri" pitchFamily="34" charset="0"/>
              </a:rPr>
              <a:t>Deng Xiaoping got </a:t>
            </a:r>
            <a:r>
              <a:rPr lang="en-US" sz="2800" u="sng" dirty="0">
                <a:latin typeface="Calibri" pitchFamily="34" charset="0"/>
              </a:rPr>
              <a:t>rid of the leaders </a:t>
            </a:r>
            <a:r>
              <a:rPr lang="en-US" sz="2800" u="sng" dirty="0" smtClean="0">
                <a:latin typeface="Calibri" pitchFamily="34" charset="0"/>
              </a:rPr>
              <a:t>(communists) who </a:t>
            </a:r>
            <a:r>
              <a:rPr lang="en-US" sz="2800" u="sng" dirty="0">
                <a:latin typeface="Calibri" pitchFamily="34" charset="0"/>
              </a:rPr>
              <a:t>supported Mao</a:t>
            </a:r>
          </a:p>
          <a:p>
            <a:pPr>
              <a:spcBef>
                <a:spcPct val="50000"/>
              </a:spcBef>
              <a:buFont typeface="Arial" pitchFamily="34" charset="0"/>
              <a:buChar char="•"/>
            </a:pPr>
            <a:r>
              <a:rPr lang="en-US" sz="2800" dirty="0">
                <a:latin typeface="Calibri" pitchFamily="34" charset="0"/>
              </a:rPr>
              <a:t>He wanted to get more educated people in the government</a:t>
            </a:r>
          </a:p>
          <a:p>
            <a:pPr>
              <a:spcBef>
                <a:spcPct val="50000"/>
              </a:spcBef>
            </a:pPr>
            <a:r>
              <a:rPr lang="en-US" sz="2800" u="sng" dirty="0">
                <a:solidFill>
                  <a:srgbClr val="BF3707"/>
                </a:solidFill>
                <a:latin typeface="Stop"/>
              </a:rPr>
              <a:t>Economic Policy</a:t>
            </a:r>
          </a:p>
          <a:p>
            <a:pPr>
              <a:spcBef>
                <a:spcPct val="50000"/>
              </a:spcBef>
              <a:buFont typeface="Arial" pitchFamily="34" charset="0"/>
              <a:buChar char="•"/>
            </a:pPr>
            <a:r>
              <a:rPr lang="en-US" sz="2800" u="sng" dirty="0">
                <a:latin typeface="Calibri" pitchFamily="34" charset="0"/>
              </a:rPr>
              <a:t>All major industry was still run by the government but Deng </a:t>
            </a:r>
            <a:r>
              <a:rPr lang="en-US" sz="2800" u="sng" dirty="0" smtClean="0">
                <a:latin typeface="Calibri" pitchFamily="34" charset="0"/>
              </a:rPr>
              <a:t>allowed </a:t>
            </a:r>
            <a:r>
              <a:rPr lang="en-US" sz="2800" u="sng" dirty="0">
                <a:latin typeface="Calibri" pitchFamily="34" charset="0"/>
              </a:rPr>
              <a:t>individuals to own small shops</a:t>
            </a:r>
          </a:p>
          <a:p>
            <a:pPr>
              <a:spcBef>
                <a:spcPct val="50000"/>
              </a:spcBef>
              <a:buFont typeface="Arial" pitchFamily="34" charset="0"/>
              <a:buChar char="•"/>
            </a:pPr>
            <a:r>
              <a:rPr lang="en-US" sz="2800" u="sng" dirty="0">
                <a:latin typeface="Calibri" pitchFamily="34" charset="0"/>
              </a:rPr>
              <a:t>He encouraged trade with the West  for more technology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381000" y="76200"/>
            <a:ext cx="8763000" cy="6477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 </a:t>
            </a: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In 1979 China announced the “one-couple, one-child” policy.</a:t>
            </a:r>
          </a:p>
        </p:txBody>
      </p:sp>
      <p:sp>
        <p:nvSpPr>
          <p:cNvPr id="35843" name="Text Box 5"/>
          <p:cNvSpPr txBox="1">
            <a:spLocks noChangeArrowheads="1"/>
          </p:cNvSpPr>
          <p:nvPr/>
        </p:nvSpPr>
        <p:spPr bwMode="auto">
          <a:xfrm>
            <a:off x="0" y="609600"/>
            <a:ext cx="9144000" cy="5909310"/>
          </a:xfrm>
          <a:prstGeom prst="rect">
            <a:avLst/>
          </a:prstGeom>
          <a:noFill/>
          <a:ln w="9525">
            <a:noFill/>
            <a:miter lim="800000"/>
            <a:headEnd/>
            <a:tailEnd/>
          </a:ln>
        </p:spPr>
        <p:txBody>
          <a:bodyPr>
            <a:spAutoFit/>
          </a:bodyPr>
          <a:lstStyle/>
          <a:p>
            <a:pPr lvl="1">
              <a:spcBef>
                <a:spcPct val="50000"/>
              </a:spcBef>
              <a:buFont typeface="Arial" pitchFamily="34" charset="0"/>
              <a:buChar char="•"/>
            </a:pPr>
            <a:endParaRPr lang="en-US" sz="2400" u="sng" dirty="0" smtClean="0">
              <a:solidFill>
                <a:srgbClr val="C00000"/>
              </a:solidFill>
              <a:latin typeface="Calibri" pitchFamily="34" charset="0"/>
            </a:endParaRPr>
          </a:p>
          <a:p>
            <a:pPr lvl="1">
              <a:spcBef>
                <a:spcPct val="50000"/>
              </a:spcBef>
              <a:buFont typeface="Arial" pitchFamily="34" charset="0"/>
              <a:buChar char="•"/>
            </a:pPr>
            <a:r>
              <a:rPr lang="en-US" sz="2400" u="sng" dirty="0" smtClean="0">
                <a:solidFill>
                  <a:srgbClr val="C00000"/>
                </a:solidFill>
                <a:latin typeface="Calibri" pitchFamily="34" charset="0"/>
              </a:rPr>
              <a:t>Couples </a:t>
            </a:r>
            <a:r>
              <a:rPr lang="en-US" sz="2400" u="sng" dirty="0">
                <a:solidFill>
                  <a:srgbClr val="C00000"/>
                </a:solidFill>
                <a:latin typeface="Calibri" pitchFamily="34" charset="0"/>
              </a:rPr>
              <a:t>who agreed to have only one child got better housing, free medical care, and pay increases.</a:t>
            </a:r>
          </a:p>
          <a:p>
            <a:pPr>
              <a:spcBef>
                <a:spcPct val="50000"/>
              </a:spcBef>
              <a:buFont typeface="Arial" pitchFamily="34" charset="0"/>
              <a:buChar char="•"/>
            </a:pPr>
            <a:r>
              <a:rPr lang="en-US" sz="2400" u="sng" dirty="0">
                <a:solidFill>
                  <a:srgbClr val="C00000"/>
                </a:solidFill>
                <a:latin typeface="Calibri" pitchFamily="34" charset="0"/>
              </a:rPr>
              <a:t>Those who did not </a:t>
            </a:r>
            <a:r>
              <a:rPr lang="en-US" sz="2400" u="sng" dirty="0" smtClean="0">
                <a:solidFill>
                  <a:srgbClr val="C00000"/>
                </a:solidFill>
                <a:latin typeface="Calibri" pitchFamily="34" charset="0"/>
              </a:rPr>
              <a:t>were </a:t>
            </a:r>
            <a:r>
              <a:rPr lang="en-US" sz="2400" u="sng" dirty="0">
                <a:solidFill>
                  <a:srgbClr val="C00000"/>
                </a:solidFill>
                <a:latin typeface="Calibri" pitchFamily="34" charset="0"/>
              </a:rPr>
              <a:t>fined, had their salaries reduced, and </a:t>
            </a:r>
            <a:r>
              <a:rPr lang="en-US" sz="2400" u="sng" dirty="0" smtClean="0">
                <a:solidFill>
                  <a:srgbClr val="C00000"/>
                </a:solidFill>
                <a:latin typeface="Calibri" pitchFamily="34" charset="0"/>
              </a:rPr>
              <a:t>even </a:t>
            </a:r>
            <a:r>
              <a:rPr lang="en-US" sz="2400" u="sng" dirty="0">
                <a:solidFill>
                  <a:srgbClr val="C00000"/>
                </a:solidFill>
                <a:latin typeface="Calibri" pitchFamily="34" charset="0"/>
              </a:rPr>
              <a:t>lost their jobs.</a:t>
            </a:r>
          </a:p>
          <a:p>
            <a:pPr>
              <a:spcBef>
                <a:spcPct val="50000"/>
              </a:spcBef>
              <a:buFont typeface="Arial" pitchFamily="34" charset="0"/>
              <a:buChar char="•"/>
            </a:pPr>
            <a:r>
              <a:rPr lang="en-US" sz="2400" dirty="0" smtClean="0">
                <a:latin typeface="Calibri" pitchFamily="34" charset="0"/>
              </a:rPr>
              <a:t>The </a:t>
            </a:r>
            <a:r>
              <a:rPr lang="en-US" sz="2400" dirty="0">
                <a:latin typeface="Calibri" pitchFamily="34" charset="0"/>
              </a:rPr>
              <a:t>policy met with much resistance because it conflicted 	with the Chinese tradition of having many children, 		</a:t>
            </a:r>
          </a:p>
          <a:p>
            <a:pPr>
              <a:spcBef>
                <a:spcPct val="50000"/>
              </a:spcBef>
              <a:buFont typeface="Arial" pitchFamily="34" charset="0"/>
              <a:buChar char="•"/>
            </a:pPr>
            <a:r>
              <a:rPr lang="en-US" sz="2400" dirty="0">
                <a:latin typeface="Calibri" pitchFamily="34" charset="0"/>
              </a:rPr>
              <a:t>Rural families argued that sons were needed to work the fields to produce the food demanded by the government.</a:t>
            </a:r>
          </a:p>
          <a:p>
            <a:pPr>
              <a:spcBef>
                <a:spcPct val="50000"/>
              </a:spcBef>
              <a:buFont typeface="Arial" pitchFamily="34" charset="0"/>
              <a:buChar char="•"/>
            </a:pPr>
            <a:r>
              <a:rPr lang="en-US" sz="2400" dirty="0">
                <a:latin typeface="Calibri" pitchFamily="34" charset="0"/>
              </a:rPr>
              <a:t>The policy has had a serious </a:t>
            </a:r>
            <a:r>
              <a:rPr lang="en-US" sz="2400" dirty="0" smtClean="0">
                <a:latin typeface="Calibri" pitchFamily="34" charset="0"/>
              </a:rPr>
              <a:t>effect, especially on girls, &amp; has created a large orphan problem in China</a:t>
            </a:r>
            <a:endParaRPr lang="en-US" sz="2400" dirty="0">
              <a:latin typeface="Calibri" pitchFamily="34" charset="0"/>
            </a:endParaRPr>
          </a:p>
          <a:p>
            <a:pPr>
              <a:spcBef>
                <a:spcPct val="50000"/>
              </a:spcBef>
            </a:pPr>
            <a:endParaRPr lang="en-US" dirty="0">
              <a:latin typeface="Calibri" pitchFamily="34" charset="0"/>
            </a:endParaRPr>
          </a:p>
          <a:p>
            <a:pPr>
              <a:spcBef>
                <a:spcPct val="50000"/>
              </a:spcBef>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304800" y="76200"/>
            <a:ext cx="8610600" cy="9144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miter lim="800000"/>
                  <a:headEnd/>
                  <a:tailEnd/>
                </a:ln>
                <a:solidFill>
                  <a:srgbClr val="FF0000"/>
                </a:solidFill>
                <a:effectLst>
                  <a:outerShdw dist="125724" dir="18900000" algn="ctr" rotWithShape="0">
                    <a:srgbClr val="000099"/>
                  </a:outerShdw>
                </a:effectLst>
                <a:latin typeface="Impact"/>
              </a:rPr>
              <a:t>The Massacre at Tiananmen Square</a:t>
            </a:r>
          </a:p>
        </p:txBody>
      </p:sp>
      <p:sp>
        <p:nvSpPr>
          <p:cNvPr id="36867" name="Rectangle 4"/>
          <p:cNvSpPr>
            <a:spLocks noChangeArrowheads="1"/>
          </p:cNvSpPr>
          <p:nvPr/>
        </p:nvSpPr>
        <p:spPr bwMode="auto">
          <a:xfrm>
            <a:off x="0" y="990600"/>
            <a:ext cx="9144000" cy="5893921"/>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600" u="sng" dirty="0">
                <a:latin typeface="Calibri" pitchFamily="34" charset="0"/>
              </a:rPr>
              <a:t>In the spring of 1989 students began to </a:t>
            </a:r>
            <a:r>
              <a:rPr lang="en-US" sz="2600" u="sng" dirty="0" smtClean="0">
                <a:latin typeface="Calibri" pitchFamily="34" charset="0"/>
              </a:rPr>
              <a:t>meet at </a:t>
            </a:r>
            <a:r>
              <a:rPr lang="en-US" sz="2600" u="sng" dirty="0">
                <a:latin typeface="Calibri" pitchFamily="34" charset="0"/>
              </a:rPr>
              <a:t>Tiananmen Square in Beijing - which is the largest square in China</a:t>
            </a:r>
          </a:p>
          <a:p>
            <a:pPr>
              <a:spcBef>
                <a:spcPct val="50000"/>
              </a:spcBef>
              <a:buFont typeface="Arial" pitchFamily="34" charset="0"/>
              <a:buChar char="•"/>
            </a:pPr>
            <a:r>
              <a:rPr lang="en-US" sz="2600" u="sng" dirty="0">
                <a:latin typeface="Calibri" pitchFamily="34" charset="0"/>
              </a:rPr>
              <a:t>The students wanted greater freedom, </a:t>
            </a:r>
            <a:r>
              <a:rPr lang="en-US" sz="2600" u="sng" dirty="0" smtClean="0">
                <a:latin typeface="Calibri" pitchFamily="34" charset="0"/>
              </a:rPr>
              <a:t>and end </a:t>
            </a:r>
            <a:r>
              <a:rPr lang="en-US" sz="2600" u="sng" dirty="0">
                <a:latin typeface="Calibri" pitchFamily="34" charset="0"/>
              </a:rPr>
              <a:t>to </a:t>
            </a:r>
            <a:r>
              <a:rPr lang="en-US" sz="2600" u="sng" dirty="0" err="1" smtClean="0">
                <a:latin typeface="Calibri" pitchFamily="34" charset="0"/>
              </a:rPr>
              <a:t>corruption,and</a:t>
            </a:r>
            <a:r>
              <a:rPr lang="en-US" sz="2600" u="sng" dirty="0" smtClean="0">
                <a:latin typeface="Calibri" pitchFamily="34" charset="0"/>
              </a:rPr>
              <a:t> more human rights</a:t>
            </a:r>
            <a:r>
              <a:rPr lang="en-US" sz="2600" dirty="0" smtClean="0">
                <a:latin typeface="Calibri" pitchFamily="34" charset="0"/>
              </a:rPr>
              <a:t>-most </a:t>
            </a:r>
            <a:r>
              <a:rPr lang="en-US" sz="2600" dirty="0">
                <a:latin typeface="Calibri" pitchFamily="34" charset="0"/>
              </a:rPr>
              <a:t>were educated outside of China- where </a:t>
            </a:r>
            <a:r>
              <a:rPr lang="en-US" sz="2600" dirty="0" smtClean="0">
                <a:latin typeface="Calibri" pitchFamily="34" charset="0"/>
              </a:rPr>
              <a:t>people could think freely &amp; had human rights</a:t>
            </a:r>
            <a:endParaRPr lang="en-US" sz="2600" dirty="0">
              <a:latin typeface="Calibri" pitchFamily="34" charset="0"/>
            </a:endParaRPr>
          </a:p>
          <a:p>
            <a:pPr>
              <a:spcBef>
                <a:spcPct val="50000"/>
              </a:spcBef>
              <a:buFont typeface="Arial" pitchFamily="34" charset="0"/>
              <a:buChar char="•"/>
            </a:pPr>
            <a:r>
              <a:rPr lang="en-US" sz="2600" u="sng" dirty="0">
                <a:latin typeface="Calibri" pitchFamily="34" charset="0"/>
              </a:rPr>
              <a:t>The government saw the protesters as a threat </a:t>
            </a:r>
            <a:r>
              <a:rPr lang="en-US" sz="2600" dirty="0">
                <a:latin typeface="Calibri" pitchFamily="34" charset="0"/>
              </a:rPr>
              <a:t>to their rule and </a:t>
            </a:r>
            <a:r>
              <a:rPr lang="en-US" sz="2600" dirty="0" smtClean="0">
                <a:latin typeface="Calibri" pitchFamily="34" charset="0"/>
              </a:rPr>
              <a:t>threatened </a:t>
            </a:r>
            <a:r>
              <a:rPr lang="en-US" sz="2600" dirty="0">
                <a:latin typeface="Calibri" pitchFamily="34" charset="0"/>
              </a:rPr>
              <a:t>to strike at them but the students refused to go</a:t>
            </a:r>
          </a:p>
          <a:p>
            <a:pPr>
              <a:spcBef>
                <a:spcPct val="50000"/>
              </a:spcBef>
              <a:buFont typeface="Arial" pitchFamily="34" charset="0"/>
              <a:buChar char="•"/>
            </a:pPr>
            <a:r>
              <a:rPr lang="en-US" sz="2600" dirty="0">
                <a:latin typeface="Calibri" pitchFamily="34" charset="0"/>
              </a:rPr>
              <a:t>The whole world watched all this on the news.</a:t>
            </a:r>
          </a:p>
          <a:p>
            <a:pPr>
              <a:spcBef>
                <a:spcPct val="50000"/>
              </a:spcBef>
              <a:buFont typeface="Arial" pitchFamily="34" charset="0"/>
              <a:buChar char="•"/>
            </a:pPr>
            <a:r>
              <a:rPr lang="en-US" sz="2600" b="1" u="sng" dirty="0" smtClean="0">
                <a:latin typeface="Calibri" pitchFamily="34" charset="0"/>
              </a:rPr>
              <a:t>Chinese troops came and killed </a:t>
            </a:r>
            <a:r>
              <a:rPr lang="en-US" sz="2600" b="1" u="sng" dirty="0">
                <a:latin typeface="Calibri" pitchFamily="34" charset="0"/>
              </a:rPr>
              <a:t>around 1,000 of the demonstrators</a:t>
            </a:r>
          </a:p>
          <a:p>
            <a:pPr>
              <a:spcBef>
                <a:spcPct val="50000"/>
              </a:spcBef>
              <a:buFont typeface="Arial" pitchFamily="34" charset="0"/>
              <a:buChar char="•"/>
            </a:pPr>
            <a:r>
              <a:rPr lang="en-US" sz="2600" b="1" u="sng" dirty="0">
                <a:solidFill>
                  <a:srgbClr val="FF0066"/>
                </a:solidFill>
                <a:latin typeface="Calibri" pitchFamily="34" charset="0"/>
              </a:rPr>
              <a:t>Though Deng allowed greater economic freedoms, there were </a:t>
            </a:r>
            <a:r>
              <a:rPr lang="en-US" sz="2600" b="1" u="sng" dirty="0" smtClean="0">
                <a:solidFill>
                  <a:srgbClr val="FF0066"/>
                </a:solidFill>
                <a:latin typeface="Calibri" pitchFamily="34" charset="0"/>
              </a:rPr>
              <a:t>never </a:t>
            </a:r>
            <a:r>
              <a:rPr lang="en-US" sz="2600" b="1" u="sng" dirty="0">
                <a:solidFill>
                  <a:srgbClr val="FF0066"/>
                </a:solidFill>
                <a:latin typeface="Calibri" pitchFamily="34" charset="0"/>
              </a:rPr>
              <a:t>any political freedoms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http://images.huffingtonpost.com/2008-03-27-Tiananmen3.jpg"/>
          <p:cNvPicPr>
            <a:picLocks noChangeAspect="1" noChangeArrowheads="1"/>
          </p:cNvPicPr>
          <p:nvPr/>
        </p:nvPicPr>
        <p:blipFill>
          <a:blip r:embed="rId2"/>
          <a:srcRect/>
          <a:stretch>
            <a:fillRect/>
          </a:stretch>
        </p:blipFill>
        <p:spPr bwMode="auto">
          <a:xfrm>
            <a:off x="914400" y="533400"/>
            <a:ext cx="7239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6001643"/>
          </a:xfrm>
          <a:prstGeom prst="rect">
            <a:avLst/>
          </a:prstGeom>
          <a:noFill/>
          <a:ln w="12700" cap="sq">
            <a:noFill/>
            <a:miter lim="800000"/>
            <a:headEnd type="none" w="sm" len="sm"/>
            <a:tailEnd type="none" w="sm" len="sm"/>
          </a:ln>
        </p:spPr>
        <p:txBody>
          <a:bodyPr>
            <a:spAutoFit/>
          </a:bodyPr>
          <a:lstStyle/>
          <a:p>
            <a:pPr>
              <a:spcBef>
                <a:spcPct val="50000"/>
              </a:spcBef>
              <a:buFontTx/>
              <a:buChar char="•"/>
            </a:pPr>
            <a:r>
              <a:rPr lang="en-US" sz="2400" dirty="0">
                <a:latin typeface="Calibri" pitchFamily="34" charset="0"/>
              </a:rPr>
              <a:t>By the 1850s, </a:t>
            </a:r>
            <a:r>
              <a:rPr lang="en-US" sz="2400" dirty="0" smtClean="0">
                <a:latin typeface="Calibri" pitchFamily="34" charset="0"/>
              </a:rPr>
              <a:t>the </a:t>
            </a:r>
            <a:r>
              <a:rPr lang="en-US" sz="2400" b="1" u="sng" dirty="0" smtClean="0">
                <a:solidFill>
                  <a:srgbClr val="7030A0"/>
                </a:solidFill>
                <a:latin typeface="Calibri" pitchFamily="34" charset="0"/>
              </a:rPr>
              <a:t>British </a:t>
            </a:r>
            <a:r>
              <a:rPr lang="en-US" sz="2400" b="1" u="sng" dirty="0">
                <a:solidFill>
                  <a:srgbClr val="7030A0"/>
                </a:solidFill>
                <a:latin typeface="Calibri" pitchFamily="34" charset="0"/>
              </a:rPr>
              <a:t>East India </a:t>
            </a:r>
            <a:r>
              <a:rPr lang="en-US" sz="2400" b="1" u="sng" dirty="0" smtClean="0">
                <a:solidFill>
                  <a:srgbClr val="7030A0"/>
                </a:solidFill>
                <a:latin typeface="Calibri" pitchFamily="34" charset="0"/>
              </a:rPr>
              <a:t>Company: </a:t>
            </a:r>
            <a:r>
              <a:rPr lang="en-US" sz="2400" u="sng" dirty="0" smtClean="0">
                <a:latin typeface="Calibri" pitchFamily="34" charset="0"/>
              </a:rPr>
              <a:t>controlled </a:t>
            </a:r>
            <a:r>
              <a:rPr lang="en-US" sz="2400" u="sng" dirty="0">
                <a:latin typeface="Calibri" pitchFamily="34" charset="0"/>
              </a:rPr>
              <a:t>almost all of </a:t>
            </a:r>
            <a:r>
              <a:rPr lang="en-US" sz="2400" u="sng" dirty="0" smtClean="0">
                <a:latin typeface="Calibri" pitchFamily="34" charset="0"/>
              </a:rPr>
              <a:t>India by using the ports on the coast for their ships to trade items with.</a:t>
            </a:r>
          </a:p>
          <a:p>
            <a:pPr>
              <a:spcBef>
                <a:spcPct val="50000"/>
              </a:spcBef>
              <a:buFontTx/>
              <a:buChar char="•"/>
            </a:pPr>
            <a:r>
              <a:rPr lang="en-US" sz="2400" u="sng" dirty="0" smtClean="0">
                <a:latin typeface="Calibri" pitchFamily="34" charset="0"/>
              </a:rPr>
              <a:t>British put high taxes on Indians</a:t>
            </a:r>
          </a:p>
          <a:p>
            <a:pPr>
              <a:spcBef>
                <a:spcPct val="50000"/>
              </a:spcBef>
              <a:buFontTx/>
              <a:buChar char="•"/>
            </a:pPr>
            <a:r>
              <a:rPr lang="en-US" sz="2400" u="sng" dirty="0" smtClean="0">
                <a:latin typeface="Calibri" pitchFamily="34" charset="0"/>
              </a:rPr>
              <a:t>Britain colonized and took over India</a:t>
            </a:r>
            <a:endParaRPr lang="en-US" sz="2400" u="sng" dirty="0">
              <a:latin typeface="Calibri" pitchFamily="34" charset="0"/>
            </a:endParaRPr>
          </a:p>
          <a:p>
            <a:pPr>
              <a:spcBef>
                <a:spcPct val="50000"/>
              </a:spcBef>
              <a:buFontTx/>
              <a:buChar char="•"/>
            </a:pPr>
            <a:r>
              <a:rPr lang="en-US" sz="2400" u="sng" dirty="0" smtClean="0">
                <a:latin typeface="Calibri" pitchFamily="34" charset="0"/>
              </a:rPr>
              <a:t>British wanted to get rid of Indian culture and make everything British</a:t>
            </a:r>
          </a:p>
          <a:p>
            <a:pPr>
              <a:spcBef>
                <a:spcPct val="50000"/>
              </a:spcBef>
              <a:buFontTx/>
              <a:buChar char="•"/>
            </a:pPr>
            <a:r>
              <a:rPr lang="en-US" sz="2400" u="sng" dirty="0" smtClean="0">
                <a:latin typeface="Calibri" pitchFamily="34" charset="0"/>
              </a:rPr>
              <a:t>British had all the best jobs, all laws were British laws, not Indian</a:t>
            </a:r>
          </a:p>
          <a:p>
            <a:pPr>
              <a:spcBef>
                <a:spcPct val="50000"/>
              </a:spcBef>
              <a:buFontTx/>
              <a:buChar char="•"/>
            </a:pPr>
            <a:r>
              <a:rPr lang="en-US" sz="2400" dirty="0" smtClean="0">
                <a:latin typeface="Calibri" pitchFamily="34" charset="0"/>
              </a:rPr>
              <a:t>--</a:t>
            </a:r>
            <a:r>
              <a:rPr lang="en-US" sz="2400" u="sng" dirty="0" smtClean="0">
                <a:latin typeface="Calibri" pitchFamily="34" charset="0"/>
              </a:rPr>
              <a:t>India became a British colony in 1857</a:t>
            </a:r>
          </a:p>
          <a:p>
            <a:pPr>
              <a:spcBef>
                <a:spcPct val="50000"/>
              </a:spcBef>
            </a:pPr>
            <a:r>
              <a:rPr lang="en-US" sz="2400" dirty="0" smtClean="0">
                <a:latin typeface="Calibri" pitchFamily="34" charset="0"/>
              </a:rPr>
              <a:t>--It </a:t>
            </a:r>
            <a:r>
              <a:rPr lang="en-US" sz="2400" dirty="0">
                <a:latin typeface="Calibri" pitchFamily="34" charset="0"/>
              </a:rPr>
              <a:t>was mostly the </a:t>
            </a:r>
            <a:r>
              <a:rPr lang="en-US" sz="2400" dirty="0">
                <a:solidFill>
                  <a:srgbClr val="7030A0"/>
                </a:solidFill>
                <a:latin typeface="Calibri" pitchFamily="34" charset="0"/>
              </a:rPr>
              <a:t>upper Indian classes </a:t>
            </a:r>
            <a:r>
              <a:rPr lang="en-US" sz="2400" dirty="0">
                <a:latin typeface="Calibri" pitchFamily="34" charset="0"/>
              </a:rPr>
              <a:t>who benefited from the British as they were the </a:t>
            </a:r>
            <a:r>
              <a:rPr lang="en-US" sz="2400" dirty="0" smtClean="0">
                <a:latin typeface="Calibri" pitchFamily="34" charset="0"/>
              </a:rPr>
              <a:t>landowners.</a:t>
            </a:r>
            <a:endParaRPr lang="en-US" sz="2400" dirty="0">
              <a:latin typeface="Calibri" pitchFamily="34" charset="0"/>
            </a:endParaRPr>
          </a:p>
          <a:p>
            <a:pPr>
              <a:spcBef>
                <a:spcPct val="50000"/>
              </a:spcBef>
              <a:buFontTx/>
              <a:buChar char="•"/>
            </a:pPr>
            <a:r>
              <a:rPr lang="en-US" sz="2400" dirty="0" smtClean="0">
                <a:latin typeface="Calibri" pitchFamily="34" charset="0"/>
              </a:rPr>
              <a:t>Indian peasants </a:t>
            </a:r>
            <a:r>
              <a:rPr lang="en-US" sz="2400" dirty="0">
                <a:latin typeface="Calibri" pitchFamily="34" charset="0"/>
              </a:rPr>
              <a:t>became </a:t>
            </a:r>
            <a:r>
              <a:rPr lang="en-US" sz="2400" dirty="0">
                <a:solidFill>
                  <a:schemeClr val="hlink"/>
                </a:solidFill>
                <a:latin typeface="Calibri" pitchFamily="34" charset="0"/>
              </a:rPr>
              <a:t>increasingly poorer</a:t>
            </a:r>
          </a:p>
          <a:p>
            <a:pPr>
              <a:spcBef>
                <a:spcPct val="50000"/>
              </a:spcBef>
              <a:buFontTx/>
              <a:buChar char="•"/>
            </a:pPr>
            <a:r>
              <a:rPr lang="en-US" sz="2400" dirty="0">
                <a:latin typeface="Calibri" pitchFamily="34" charset="0"/>
              </a:rPr>
              <a:t>Population increases </a:t>
            </a:r>
            <a:r>
              <a:rPr lang="en-US" sz="2400" dirty="0" smtClean="0">
                <a:latin typeface="Calibri" pitchFamily="34" charset="0"/>
              </a:rPr>
              <a:t>hurt the food </a:t>
            </a:r>
            <a:r>
              <a:rPr lang="en-US" sz="2400" dirty="0">
                <a:latin typeface="Calibri" pitchFamily="34" charset="0"/>
              </a:rPr>
              <a:t>supplies and </a:t>
            </a:r>
            <a:r>
              <a:rPr lang="en-US" sz="2400" dirty="0" smtClean="0">
                <a:solidFill>
                  <a:srgbClr val="FF0066"/>
                </a:solidFill>
                <a:latin typeface="Calibri" pitchFamily="34" charset="0"/>
              </a:rPr>
              <a:t>famines </a:t>
            </a:r>
            <a:r>
              <a:rPr lang="en-US" sz="2400" dirty="0">
                <a:latin typeface="Calibri" pitchFamily="34" charset="0"/>
              </a:rPr>
              <a:t>often made </a:t>
            </a:r>
            <a:r>
              <a:rPr lang="en-US" sz="2400" dirty="0" smtClean="0">
                <a:latin typeface="Calibri" pitchFamily="34" charset="0"/>
              </a:rPr>
              <a:t>conditions worse</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http://wcownews.typepad.com/photos/uncategorized/2008/09/10/ho_chi_minh590.jpg"/>
          <p:cNvPicPr>
            <a:picLocks noChangeAspect="1" noChangeArrowheads="1"/>
          </p:cNvPicPr>
          <p:nvPr/>
        </p:nvPicPr>
        <p:blipFill>
          <a:blip r:embed="rId2"/>
          <a:srcRect/>
          <a:stretch>
            <a:fillRect/>
          </a:stretch>
        </p:blipFill>
        <p:spPr bwMode="auto">
          <a:xfrm>
            <a:off x="7162800" y="0"/>
            <a:ext cx="1981200" cy="2057400"/>
          </a:xfrm>
          <a:prstGeom prst="rect">
            <a:avLst/>
          </a:prstGeom>
          <a:noFill/>
          <a:ln w="9525">
            <a:noFill/>
            <a:miter lim="800000"/>
            <a:headEnd/>
            <a:tailEnd/>
          </a:ln>
        </p:spPr>
      </p:pic>
      <p:sp>
        <p:nvSpPr>
          <p:cNvPr id="2" name="Rectangle 1"/>
          <p:cNvSpPr/>
          <p:nvPr/>
        </p:nvSpPr>
        <p:spPr>
          <a:xfrm>
            <a:off x="2438400" y="0"/>
            <a:ext cx="2262158" cy="646331"/>
          </a:xfrm>
          <a:prstGeom prst="rect">
            <a:avLst/>
          </a:prstGeom>
          <a:noFill/>
        </p:spPr>
        <p:txBody>
          <a:bodyPr wrap="none">
            <a:spAutoFit/>
          </a:bodyPr>
          <a:lstStyle/>
          <a:p>
            <a:pPr algn="ctr">
              <a:defRPr/>
            </a:pPr>
            <a:r>
              <a:rPr lang="en-US" sz="36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VIETNAM</a:t>
            </a:r>
            <a:endParaRPr lang="en-US" sz="36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4036" name="TextBox 2"/>
          <p:cNvSpPr txBox="1">
            <a:spLocks noChangeArrowheads="1"/>
          </p:cNvSpPr>
          <p:nvPr/>
        </p:nvSpPr>
        <p:spPr bwMode="auto">
          <a:xfrm>
            <a:off x="0" y="914400"/>
            <a:ext cx="9144000" cy="4154984"/>
          </a:xfrm>
          <a:prstGeom prst="rect">
            <a:avLst/>
          </a:prstGeom>
          <a:noFill/>
          <a:ln w="9525">
            <a:noFill/>
            <a:miter lim="800000"/>
            <a:headEnd/>
            <a:tailEnd/>
          </a:ln>
        </p:spPr>
        <p:txBody>
          <a:bodyPr>
            <a:spAutoFit/>
          </a:bodyPr>
          <a:lstStyle/>
          <a:p>
            <a:pPr>
              <a:buFont typeface="Arial" pitchFamily="34" charset="0"/>
              <a:buChar char="•"/>
            </a:pPr>
            <a:r>
              <a:rPr lang="en-US" sz="2400" u="sng" dirty="0" smtClean="0"/>
              <a:t>After WWII a new leader came to power in Vietnam,</a:t>
            </a:r>
          </a:p>
          <a:p>
            <a:r>
              <a:rPr lang="en-US" sz="2400" u="sng" dirty="0" smtClean="0"/>
              <a:t>named Ho Chi Minh.</a:t>
            </a:r>
            <a:endParaRPr lang="en-US" sz="2400" u="sng" dirty="0"/>
          </a:p>
          <a:p>
            <a:pPr>
              <a:buFont typeface="Arial" pitchFamily="34" charset="0"/>
              <a:buChar char="•"/>
            </a:pPr>
            <a:endParaRPr lang="en-US" sz="2400" u="sng" dirty="0" smtClean="0"/>
          </a:p>
          <a:p>
            <a:pPr>
              <a:buFont typeface="Arial" pitchFamily="34" charset="0"/>
              <a:buChar char="•"/>
            </a:pPr>
            <a:r>
              <a:rPr lang="en-US" sz="2400" u="sng" dirty="0" smtClean="0"/>
              <a:t>USA did not like Ho Chi Minh because he was </a:t>
            </a:r>
          </a:p>
          <a:p>
            <a:r>
              <a:rPr lang="en-US" sz="2400" u="sng" dirty="0" smtClean="0"/>
              <a:t>communist…dictator!</a:t>
            </a:r>
            <a:endParaRPr lang="en-US" sz="2400" u="sng" dirty="0"/>
          </a:p>
          <a:p>
            <a:pPr>
              <a:buFont typeface="Arial" pitchFamily="34" charset="0"/>
              <a:buChar char="•"/>
            </a:pPr>
            <a:endParaRPr lang="en-US" sz="2400" dirty="0" smtClean="0"/>
          </a:p>
          <a:p>
            <a:pPr>
              <a:buFont typeface="Arial" pitchFamily="34" charset="0"/>
              <a:buChar char="•"/>
            </a:pPr>
            <a:r>
              <a:rPr lang="en-US" sz="2400" u="sng" dirty="0" smtClean="0"/>
              <a:t>In </a:t>
            </a:r>
            <a:r>
              <a:rPr lang="en-US" sz="2400" u="sng" dirty="0"/>
              <a:t>1954, </a:t>
            </a:r>
            <a:r>
              <a:rPr lang="en-US" sz="2400" u="sng" dirty="0" smtClean="0"/>
              <a:t>Vietnam </a:t>
            </a:r>
            <a:r>
              <a:rPr lang="en-US" sz="2400" u="sng" dirty="0"/>
              <a:t>and Western powers </a:t>
            </a:r>
            <a:r>
              <a:rPr lang="en-US" sz="2400" u="sng" dirty="0" smtClean="0"/>
              <a:t>partitioned Vietnam into North and South</a:t>
            </a:r>
            <a:endParaRPr lang="en-US" sz="2400" u="sng" dirty="0"/>
          </a:p>
          <a:p>
            <a:endParaRPr lang="en-US" sz="2400" dirty="0"/>
          </a:p>
          <a:p>
            <a:pPr>
              <a:buFont typeface="Arial" pitchFamily="34" charset="0"/>
              <a:buChar char="•"/>
            </a:pPr>
            <a:r>
              <a:rPr lang="en-US" sz="2400" u="sng" dirty="0"/>
              <a:t>North Vietnam </a:t>
            </a:r>
            <a:r>
              <a:rPr lang="en-US" sz="2400" u="sng" dirty="0" smtClean="0"/>
              <a:t>became communist under Ho </a:t>
            </a:r>
            <a:r>
              <a:rPr lang="en-US" sz="2400" u="sng" dirty="0"/>
              <a:t>Chi                    Minh, while the </a:t>
            </a:r>
            <a:r>
              <a:rPr lang="en-US" sz="2400" u="sng" dirty="0" smtClean="0"/>
              <a:t>US helped South Vietnam</a:t>
            </a:r>
            <a:r>
              <a:rPr lang="en-US" sz="2400" u="sng" dirty="0"/>
              <a:t>.</a:t>
            </a:r>
          </a:p>
        </p:txBody>
      </p:sp>
      <p:pic>
        <p:nvPicPr>
          <p:cNvPr id="44037" name="Picture 7" descr="http://www.warchat.org/pictures/vietnam_war_map.gif"/>
          <p:cNvPicPr>
            <a:picLocks noChangeAspect="1" noChangeArrowheads="1"/>
          </p:cNvPicPr>
          <p:nvPr/>
        </p:nvPicPr>
        <p:blipFill>
          <a:blip r:embed="rId3"/>
          <a:srcRect/>
          <a:stretch>
            <a:fillRect/>
          </a:stretch>
        </p:blipFill>
        <p:spPr bwMode="auto">
          <a:xfrm>
            <a:off x="7545388" y="4343400"/>
            <a:ext cx="159861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http://traveltovietnam.cc/Upload/tour/288200834634_Vietnam%20War2.jpg"/>
          <p:cNvPicPr>
            <a:picLocks noChangeAspect="1" noChangeArrowheads="1"/>
          </p:cNvPicPr>
          <p:nvPr/>
        </p:nvPicPr>
        <p:blipFill>
          <a:blip r:embed="rId2"/>
          <a:srcRect/>
          <a:stretch>
            <a:fillRect/>
          </a:stretch>
        </p:blipFill>
        <p:spPr bwMode="auto">
          <a:xfrm>
            <a:off x="5867400" y="0"/>
            <a:ext cx="3276600" cy="2514600"/>
          </a:xfrm>
          <a:prstGeom prst="rect">
            <a:avLst/>
          </a:prstGeom>
          <a:noFill/>
          <a:ln w="9525">
            <a:noFill/>
            <a:miter lim="800000"/>
            <a:headEnd/>
            <a:tailEnd/>
          </a:ln>
        </p:spPr>
      </p:pic>
      <p:sp>
        <p:nvSpPr>
          <p:cNvPr id="2" name="Rectangle 1"/>
          <p:cNvSpPr/>
          <p:nvPr/>
        </p:nvSpPr>
        <p:spPr>
          <a:xfrm>
            <a:off x="0" y="0"/>
            <a:ext cx="5763374"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Vietnam War</a:t>
            </a:r>
          </a:p>
        </p:txBody>
      </p:sp>
      <p:sp>
        <p:nvSpPr>
          <p:cNvPr id="45060" name="TextBox 2"/>
          <p:cNvSpPr txBox="1">
            <a:spLocks noChangeArrowheads="1"/>
          </p:cNvSpPr>
          <p:nvPr/>
        </p:nvSpPr>
        <p:spPr bwMode="auto">
          <a:xfrm>
            <a:off x="0" y="2133600"/>
            <a:ext cx="9144000" cy="3893374"/>
          </a:xfrm>
          <a:prstGeom prst="rect">
            <a:avLst/>
          </a:prstGeom>
          <a:noFill/>
          <a:ln w="9525">
            <a:noFill/>
            <a:miter lim="800000"/>
            <a:headEnd/>
            <a:tailEnd/>
          </a:ln>
        </p:spPr>
        <p:txBody>
          <a:bodyPr wrap="square">
            <a:spAutoFit/>
          </a:bodyPr>
          <a:lstStyle/>
          <a:p>
            <a:pPr>
              <a:buFont typeface="Arial" pitchFamily="34" charset="0"/>
              <a:buChar char="•"/>
            </a:pPr>
            <a:r>
              <a:rPr lang="en-US" sz="2600" u="sng" dirty="0" smtClean="0">
                <a:cs typeface="Arial" pitchFamily="34" charset="0"/>
              </a:rPr>
              <a:t>North &amp; South Vietnam broke </a:t>
            </a:r>
          </a:p>
          <a:p>
            <a:r>
              <a:rPr lang="en-US" sz="2600" u="sng" dirty="0" smtClean="0">
                <a:cs typeface="Arial" pitchFamily="34" charset="0"/>
              </a:rPr>
              <a:t>out in war.</a:t>
            </a:r>
            <a:endParaRPr lang="en-US" sz="2600" u="sng" dirty="0">
              <a:cs typeface="Arial" pitchFamily="34" charset="0"/>
            </a:endParaRPr>
          </a:p>
          <a:p>
            <a:pPr>
              <a:buFont typeface="Arial" pitchFamily="34" charset="0"/>
              <a:buChar char="•"/>
            </a:pPr>
            <a:endParaRPr lang="en-US" sz="2600" dirty="0" smtClean="0">
              <a:cs typeface="Arial" pitchFamily="34" charset="0"/>
            </a:endParaRPr>
          </a:p>
          <a:p>
            <a:pPr>
              <a:buFont typeface="Arial" pitchFamily="34" charset="0"/>
              <a:buChar char="•"/>
            </a:pPr>
            <a:r>
              <a:rPr lang="en-US" sz="2600" u="sng" dirty="0" smtClean="0">
                <a:cs typeface="Arial" pitchFamily="34" charset="0"/>
              </a:rPr>
              <a:t>The </a:t>
            </a:r>
            <a:r>
              <a:rPr lang="en-US" sz="2600" u="sng" dirty="0">
                <a:cs typeface="Arial" pitchFamily="34" charset="0"/>
              </a:rPr>
              <a:t>US sent military </a:t>
            </a:r>
            <a:r>
              <a:rPr lang="en-US" sz="2600" u="sng" dirty="0" smtClean="0">
                <a:cs typeface="Arial" pitchFamily="34" charset="0"/>
              </a:rPr>
              <a:t>to help fight </a:t>
            </a:r>
            <a:r>
              <a:rPr lang="en-US" sz="2600" u="sng" smtClean="0">
                <a:cs typeface="Arial" pitchFamily="34" charset="0"/>
              </a:rPr>
              <a:t>against the communist</a:t>
            </a:r>
            <a:endParaRPr lang="en-US" sz="2600" dirty="0">
              <a:cs typeface="Arial" pitchFamily="34" charset="0"/>
            </a:endParaRPr>
          </a:p>
          <a:p>
            <a:pPr>
              <a:spcBef>
                <a:spcPct val="50000"/>
              </a:spcBef>
              <a:buFont typeface="Arial" pitchFamily="34" charset="0"/>
              <a:buChar char="•"/>
            </a:pPr>
            <a:r>
              <a:rPr lang="en-US" sz="2600" b="1" i="1" u="sng" dirty="0" smtClean="0">
                <a:solidFill>
                  <a:srgbClr val="C00000"/>
                </a:solidFill>
                <a:latin typeface="Bell MT" pitchFamily="18" charset="0"/>
                <a:cs typeface="Arial" pitchFamily="34" charset="0"/>
              </a:rPr>
              <a:t>DOMINO THEORY: </a:t>
            </a:r>
            <a:r>
              <a:rPr lang="en-US" sz="2600" b="1" i="1" u="sng" dirty="0" smtClean="0">
                <a:latin typeface="Bell MT" pitchFamily="18" charset="0"/>
                <a:cs typeface="Arial" pitchFamily="34" charset="0"/>
              </a:rPr>
              <a:t>The </a:t>
            </a:r>
            <a:r>
              <a:rPr lang="en-US" sz="2600" b="1" i="1" u="sng" dirty="0">
                <a:latin typeface="Bell MT" pitchFamily="18" charset="0"/>
                <a:cs typeface="Arial" pitchFamily="34" charset="0"/>
              </a:rPr>
              <a:t>US feared that </a:t>
            </a:r>
            <a:r>
              <a:rPr lang="en-US" sz="2600" b="1" i="1" u="sng" dirty="0" smtClean="0">
                <a:latin typeface="Bell MT" pitchFamily="18" charset="0"/>
                <a:cs typeface="Arial" pitchFamily="34" charset="0"/>
              </a:rPr>
              <a:t>communism would </a:t>
            </a:r>
            <a:r>
              <a:rPr lang="en-US" sz="2600" b="1" i="1" u="sng" dirty="0">
                <a:latin typeface="Bell MT" pitchFamily="18" charset="0"/>
                <a:cs typeface="Arial" pitchFamily="34" charset="0"/>
              </a:rPr>
              <a:t>spread throughout all of Eastern Asia if South Vietnam </a:t>
            </a:r>
            <a:r>
              <a:rPr lang="en-US" sz="2600" b="1" i="1" u="sng" dirty="0" smtClean="0">
                <a:latin typeface="Bell MT" pitchFamily="18" charset="0"/>
                <a:cs typeface="Arial" pitchFamily="34" charset="0"/>
              </a:rPr>
              <a:t>lost.</a:t>
            </a:r>
            <a:endParaRPr lang="en-US" sz="2600" b="1" i="1" u="sng" dirty="0">
              <a:latin typeface="Bell MT" pitchFamily="18" charset="0"/>
              <a:cs typeface="Arial" pitchFamily="34" charset="0"/>
            </a:endParaRPr>
          </a:p>
          <a:p>
            <a:pPr>
              <a:spcBef>
                <a:spcPct val="50000"/>
              </a:spcBef>
              <a:buFont typeface="Arial" pitchFamily="34" charset="0"/>
              <a:buChar char="•"/>
            </a:pPr>
            <a:endParaRPr lang="en-US" sz="2600" b="1" i="1" u="sng" dirty="0" smtClean="0">
              <a:latin typeface="Bell MT" pitchFamily="18" charset="0"/>
              <a:cs typeface="Arial" pitchFamily="34" charset="0"/>
            </a:endParaRPr>
          </a:p>
          <a:p>
            <a:pPr>
              <a:spcBef>
                <a:spcPct val="50000"/>
              </a:spcBef>
              <a:buFont typeface="Arial" pitchFamily="34" charset="0"/>
              <a:buChar char="•"/>
            </a:pPr>
            <a:r>
              <a:rPr lang="en-US" sz="2600" b="1" i="1" u="sng" dirty="0" smtClean="0">
                <a:latin typeface="Bell MT" pitchFamily="18" charset="0"/>
                <a:cs typeface="Arial" pitchFamily="34" charset="0"/>
              </a:rPr>
              <a:t>USA joined Vietnam War to STOP communism!!!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ChangeArrowheads="1"/>
          </p:cNvSpPr>
          <p:nvPr/>
        </p:nvSpPr>
        <p:spPr bwMode="auto">
          <a:xfrm>
            <a:off x="0" y="685800"/>
            <a:ext cx="9144000" cy="6124754"/>
          </a:xfrm>
          <a:prstGeom prst="rect">
            <a:avLst/>
          </a:prstGeom>
          <a:noFill/>
          <a:ln w="9525">
            <a:noFill/>
            <a:miter lim="800000"/>
            <a:headEnd/>
            <a:tailEnd/>
          </a:ln>
        </p:spPr>
        <p:txBody>
          <a:bodyPr>
            <a:spAutoFit/>
          </a:bodyPr>
          <a:lstStyle/>
          <a:p>
            <a:pPr>
              <a:buFont typeface="Arial" pitchFamily="34" charset="0"/>
              <a:buChar char="•"/>
            </a:pPr>
            <a:endParaRPr lang="en-US" sz="2800" dirty="0" smtClean="0"/>
          </a:p>
          <a:p>
            <a:pPr>
              <a:buFont typeface="Arial" pitchFamily="34" charset="0"/>
              <a:buChar char="•"/>
            </a:pPr>
            <a:r>
              <a:rPr lang="en-US" sz="2800" u="sng" dirty="0" smtClean="0"/>
              <a:t>The USA lost the Vietnam war for the following reasons</a:t>
            </a:r>
            <a:r>
              <a:rPr lang="en-US" sz="2800" dirty="0" smtClean="0"/>
              <a:t>:</a:t>
            </a:r>
          </a:p>
          <a:p>
            <a:pPr marL="514350" indent="-514350">
              <a:buAutoNum type="arabicPeriod"/>
            </a:pPr>
            <a:r>
              <a:rPr lang="en-US" sz="2800" dirty="0" smtClean="0">
                <a:solidFill>
                  <a:srgbClr val="FF0066"/>
                </a:solidFill>
              </a:rPr>
              <a:t>No support at home</a:t>
            </a:r>
          </a:p>
          <a:p>
            <a:pPr marL="514350" indent="-514350">
              <a:buAutoNum type="arabicPeriod"/>
            </a:pPr>
            <a:r>
              <a:rPr lang="en-US" sz="2800" dirty="0" smtClean="0">
                <a:solidFill>
                  <a:srgbClr val="FF0066"/>
                </a:solidFill>
              </a:rPr>
              <a:t>Didn’t know the geography</a:t>
            </a:r>
          </a:p>
          <a:p>
            <a:pPr marL="514350" indent="-514350">
              <a:buAutoNum type="arabicPeriod"/>
            </a:pPr>
            <a:r>
              <a:rPr lang="en-US" sz="2800" dirty="0" smtClean="0">
                <a:solidFill>
                  <a:srgbClr val="FF0066"/>
                </a:solidFill>
              </a:rPr>
              <a:t>Communist used guerilla war tactics</a:t>
            </a:r>
          </a:p>
          <a:p>
            <a:pPr marL="514350" indent="-514350">
              <a:buAutoNum type="arabicPeriod"/>
            </a:pPr>
            <a:r>
              <a:rPr lang="en-US" sz="2800" dirty="0" smtClean="0">
                <a:solidFill>
                  <a:srgbClr val="FF0066"/>
                </a:solidFill>
              </a:rPr>
              <a:t>South Vietnam did not completely support USA </a:t>
            </a:r>
          </a:p>
          <a:p>
            <a:pPr marL="514350" indent="-514350">
              <a:buAutoNum type="arabicPeriod"/>
            </a:pPr>
            <a:r>
              <a:rPr lang="en-US" sz="2800" dirty="0" smtClean="0">
                <a:solidFill>
                  <a:srgbClr val="FF0066"/>
                </a:solidFill>
              </a:rPr>
              <a:t>DRAFT!</a:t>
            </a:r>
          </a:p>
          <a:p>
            <a:pPr>
              <a:buFont typeface="Arial" pitchFamily="34" charset="0"/>
              <a:buChar char="•"/>
            </a:pPr>
            <a:endParaRPr lang="en-US" sz="2800" dirty="0" smtClean="0"/>
          </a:p>
          <a:p>
            <a:pPr>
              <a:buFont typeface="Arial" pitchFamily="34" charset="0"/>
              <a:buChar char="•"/>
            </a:pPr>
            <a:r>
              <a:rPr lang="en-US" sz="2800" dirty="0" smtClean="0"/>
              <a:t>The </a:t>
            </a:r>
            <a:r>
              <a:rPr lang="en-US" sz="2800" dirty="0"/>
              <a:t>US </a:t>
            </a:r>
            <a:r>
              <a:rPr lang="en-US" sz="2800" dirty="0" smtClean="0"/>
              <a:t>was fighting North </a:t>
            </a:r>
            <a:r>
              <a:rPr lang="en-US" sz="2800" dirty="0"/>
              <a:t>Vietnam’s </a:t>
            </a:r>
            <a:r>
              <a:rPr lang="en-US" sz="2800" dirty="0" smtClean="0"/>
              <a:t>invading </a:t>
            </a:r>
            <a:r>
              <a:rPr lang="en-US" sz="2800" dirty="0"/>
              <a:t>army, </a:t>
            </a:r>
            <a:r>
              <a:rPr lang="en-US" sz="2800" dirty="0" smtClean="0"/>
              <a:t>AND the South Vietnamese communists </a:t>
            </a:r>
            <a:r>
              <a:rPr lang="en-US" sz="2800" dirty="0"/>
              <a:t>known </a:t>
            </a:r>
            <a:r>
              <a:rPr lang="en-US" sz="2800" dirty="0" smtClean="0"/>
              <a:t>as </a:t>
            </a:r>
            <a:r>
              <a:rPr lang="en-US" sz="2800" dirty="0"/>
              <a:t>the </a:t>
            </a:r>
            <a:r>
              <a:rPr lang="en-US" sz="2800" dirty="0">
                <a:solidFill>
                  <a:srgbClr val="C00000"/>
                </a:solidFill>
              </a:rPr>
              <a:t>Viet Cong</a:t>
            </a:r>
            <a:r>
              <a:rPr lang="en-US" sz="2800" u="sng" dirty="0">
                <a:solidFill>
                  <a:srgbClr val="C00000"/>
                </a:solidFill>
              </a:rPr>
              <a:t>.</a:t>
            </a:r>
          </a:p>
          <a:p>
            <a:pPr>
              <a:buFont typeface="Arial" pitchFamily="34" charset="0"/>
              <a:buChar char="•"/>
            </a:pPr>
            <a:r>
              <a:rPr lang="en-US" sz="2800" dirty="0"/>
              <a:t>The </a:t>
            </a:r>
            <a:r>
              <a:rPr lang="en-US" sz="2800" dirty="0">
                <a:solidFill>
                  <a:srgbClr val="FF0000"/>
                </a:solidFill>
              </a:rPr>
              <a:t>Viet Cong </a:t>
            </a:r>
            <a:r>
              <a:rPr lang="en-US" sz="2800" dirty="0"/>
              <a:t>consisted largely of poor rural farmers</a:t>
            </a:r>
          </a:p>
          <a:p>
            <a:pPr>
              <a:buFont typeface="Arial" pitchFamily="34" charset="0"/>
              <a:buChar char="•"/>
            </a:pPr>
            <a:r>
              <a:rPr lang="en-US" sz="2800" dirty="0"/>
              <a:t>the Viet Cong and North Vietnamese launched an effective guerilla war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0" y="0"/>
            <a:ext cx="9144000" cy="2308324"/>
          </a:xfrm>
          <a:prstGeom prst="rect">
            <a:avLst/>
          </a:prstGeom>
          <a:noFill/>
          <a:ln w="9525">
            <a:noFill/>
            <a:miter lim="800000"/>
            <a:headEnd/>
            <a:tailEnd/>
          </a:ln>
        </p:spPr>
        <p:txBody>
          <a:bodyPr>
            <a:spAutoFit/>
          </a:bodyPr>
          <a:lstStyle/>
          <a:p>
            <a:pPr algn="ctr">
              <a:buFont typeface="Arial" pitchFamily="34" charset="0"/>
              <a:buChar char="•"/>
            </a:pPr>
            <a:r>
              <a:rPr lang="en-US" sz="2400" u="sng" dirty="0" smtClean="0">
                <a:solidFill>
                  <a:srgbClr val="0070C0"/>
                </a:solidFill>
              </a:rPr>
              <a:t>END OF VIETNAM WAR</a:t>
            </a:r>
          </a:p>
          <a:p>
            <a:pPr>
              <a:buFont typeface="Arial" pitchFamily="34" charset="0"/>
              <a:buChar char="•"/>
            </a:pPr>
            <a:r>
              <a:rPr lang="en-US" sz="2400" dirty="0" smtClean="0"/>
              <a:t>As </a:t>
            </a:r>
            <a:r>
              <a:rPr lang="en-US" sz="2400" dirty="0"/>
              <a:t>years passed and more and more US soldiers died in Vietnam, guerilla warfare eventually succeeded.</a:t>
            </a:r>
          </a:p>
          <a:p>
            <a:pPr>
              <a:buFont typeface="Arial" pitchFamily="34" charset="0"/>
              <a:buChar char="•"/>
            </a:pPr>
            <a:r>
              <a:rPr lang="en-US" sz="2400" u="sng" dirty="0">
                <a:solidFill>
                  <a:srgbClr val="C00000"/>
                </a:solidFill>
              </a:rPr>
              <a:t>In 1973, the US formally ended its military involvement in Vietnam.</a:t>
            </a:r>
          </a:p>
          <a:p>
            <a:pPr>
              <a:buFont typeface="Arial" pitchFamily="34" charset="0"/>
              <a:buChar char="•"/>
            </a:pPr>
            <a:r>
              <a:rPr lang="en-US" sz="2400" u="sng" dirty="0"/>
              <a:t>It signed an agreement known as the </a:t>
            </a:r>
            <a:r>
              <a:rPr lang="en-US" sz="2400" i="1" u="sng" dirty="0"/>
              <a:t>Paris Peace Ac</a:t>
            </a:r>
            <a:r>
              <a:rPr lang="en-US" sz="2400" i="1" dirty="0"/>
              <a:t>cords.</a:t>
            </a:r>
          </a:p>
        </p:txBody>
      </p:sp>
      <p:pic>
        <p:nvPicPr>
          <p:cNvPr id="47107" name="Picture 4" descr="North Korean soldiers outside the presidential palace in South Korea"/>
          <p:cNvPicPr>
            <a:picLocks noChangeAspect="1" noChangeArrowheads="1"/>
          </p:cNvPicPr>
          <p:nvPr/>
        </p:nvPicPr>
        <p:blipFill>
          <a:blip r:embed="rId2"/>
          <a:srcRect/>
          <a:stretch>
            <a:fillRect/>
          </a:stretch>
        </p:blipFill>
        <p:spPr bwMode="auto">
          <a:xfrm>
            <a:off x="6286500" y="4000500"/>
            <a:ext cx="2857500" cy="2857500"/>
          </a:xfrm>
          <a:prstGeom prst="rect">
            <a:avLst/>
          </a:prstGeom>
          <a:noFill/>
          <a:ln w="9525">
            <a:noFill/>
            <a:miter lim="800000"/>
            <a:headEnd/>
            <a:tailEnd/>
          </a:ln>
        </p:spPr>
      </p:pic>
      <p:pic>
        <p:nvPicPr>
          <p:cNvPr id="47108" name="Picture 7" descr="http://www.hq.usace.army.mil/history/vietnam_diagram.jpg"/>
          <p:cNvPicPr>
            <a:picLocks noChangeAspect="1" noChangeArrowheads="1"/>
          </p:cNvPicPr>
          <p:nvPr/>
        </p:nvPicPr>
        <p:blipFill>
          <a:blip r:embed="rId3"/>
          <a:srcRect/>
          <a:stretch>
            <a:fillRect/>
          </a:stretch>
        </p:blipFill>
        <p:spPr bwMode="auto">
          <a:xfrm>
            <a:off x="0" y="2922588"/>
            <a:ext cx="6172200" cy="393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0" y="0"/>
            <a:ext cx="9144000" cy="3970318"/>
          </a:xfrm>
          <a:prstGeom prst="rect">
            <a:avLst/>
          </a:prstGeom>
          <a:noFill/>
          <a:ln w="9525">
            <a:noFill/>
            <a:miter lim="800000"/>
            <a:headEnd/>
            <a:tailEnd/>
          </a:ln>
        </p:spPr>
        <p:txBody>
          <a:bodyPr>
            <a:spAutoFit/>
          </a:bodyPr>
          <a:lstStyle/>
          <a:p>
            <a:pPr>
              <a:buFont typeface="Arial" pitchFamily="34" charset="0"/>
              <a:buChar char="•"/>
            </a:pPr>
            <a:r>
              <a:rPr lang="en-US" sz="2800" dirty="0"/>
              <a:t>Under this treaty, the US pulled out its remaining troops, and South and North Vietnam agreed to exist peacefully alongside one another.</a:t>
            </a:r>
          </a:p>
          <a:p>
            <a:pPr>
              <a:buFont typeface="Arial" pitchFamily="34" charset="0"/>
              <a:buChar char="•"/>
            </a:pPr>
            <a:r>
              <a:rPr lang="en-US" sz="2800" u="sng" dirty="0" smtClean="0"/>
              <a:t>When USA left Vietnam, </a:t>
            </a:r>
            <a:r>
              <a:rPr lang="en-US" sz="2800" u="sng" dirty="0"/>
              <a:t>the communist began </a:t>
            </a:r>
            <a:r>
              <a:rPr lang="en-US" sz="2800" u="sng" dirty="0" smtClean="0"/>
              <a:t>fighting again.</a:t>
            </a:r>
            <a:endParaRPr lang="en-US" sz="2800" dirty="0"/>
          </a:p>
          <a:p>
            <a:pPr>
              <a:buFont typeface="Arial" pitchFamily="34" charset="0"/>
              <a:buChar char="•"/>
            </a:pPr>
            <a:r>
              <a:rPr lang="en-US" sz="2800" dirty="0"/>
              <a:t>In April 1975, the South Vietnamese capital of Saigon fell.</a:t>
            </a:r>
          </a:p>
          <a:p>
            <a:pPr>
              <a:buFont typeface="Arial" pitchFamily="34" charset="0"/>
              <a:buChar char="•"/>
            </a:pPr>
            <a:r>
              <a:rPr lang="en-US" sz="2800" u="sng" dirty="0" smtClean="0"/>
              <a:t>The Communists won and North &amp; South Vietnam were united into one COMMUNIST country known as Vietnam</a:t>
            </a:r>
            <a:endParaRPr lang="en-US" sz="2800" u="sng" dirty="0"/>
          </a:p>
        </p:txBody>
      </p:sp>
      <p:pic>
        <p:nvPicPr>
          <p:cNvPr id="48131" name="Picture 3" descr="http://www.kestan.com/dcstock/monuments/IMG_0529%20Vietnam%20War%20Memorial%20wall.jpg"/>
          <p:cNvPicPr>
            <a:picLocks noChangeAspect="1" noChangeArrowheads="1"/>
          </p:cNvPicPr>
          <p:nvPr/>
        </p:nvPicPr>
        <p:blipFill>
          <a:blip r:embed="rId2"/>
          <a:srcRect/>
          <a:stretch>
            <a:fillRect/>
          </a:stretch>
        </p:blipFill>
        <p:spPr bwMode="auto">
          <a:xfrm>
            <a:off x="5715000" y="4560888"/>
            <a:ext cx="3429000" cy="2297112"/>
          </a:xfrm>
          <a:prstGeom prst="rect">
            <a:avLst/>
          </a:prstGeom>
          <a:noFill/>
          <a:ln w="9525">
            <a:noFill/>
            <a:miter lim="800000"/>
            <a:headEnd/>
            <a:tailEnd/>
          </a:ln>
        </p:spPr>
      </p:pic>
      <p:pic>
        <p:nvPicPr>
          <p:cNvPr id="48133" name="Picture 4" descr="http://pzzzz.tripod.com/nam_P/JumpCopters.jpg"/>
          <p:cNvPicPr>
            <a:picLocks noChangeAspect="1" noChangeArrowheads="1"/>
          </p:cNvPicPr>
          <p:nvPr/>
        </p:nvPicPr>
        <p:blipFill>
          <a:blip r:embed="rId3"/>
          <a:srcRect/>
          <a:stretch>
            <a:fillRect/>
          </a:stretch>
        </p:blipFill>
        <p:spPr bwMode="auto">
          <a:xfrm>
            <a:off x="0" y="4419600"/>
            <a:ext cx="3109913" cy="2438400"/>
          </a:xfrm>
          <a:prstGeom prst="rect">
            <a:avLst/>
          </a:prstGeom>
          <a:noFill/>
          <a:ln w="9525">
            <a:noFill/>
            <a:miter lim="800000"/>
            <a:headEnd/>
            <a:tailEnd/>
          </a:ln>
        </p:spPr>
      </p:pic>
      <p:pic>
        <p:nvPicPr>
          <p:cNvPr id="6" name="Picture 3" descr="http://www.liceoberchet.it/netday00/storia/images/hochimin.jpg"/>
          <p:cNvPicPr>
            <a:picLocks noChangeAspect="1" noChangeArrowheads="1"/>
          </p:cNvPicPr>
          <p:nvPr/>
        </p:nvPicPr>
        <p:blipFill>
          <a:blip r:embed="rId4"/>
          <a:srcRect/>
          <a:stretch>
            <a:fillRect/>
          </a:stretch>
        </p:blipFill>
        <p:spPr bwMode="auto">
          <a:xfrm>
            <a:off x="3124200" y="3962400"/>
            <a:ext cx="25368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295400"/>
            <a:ext cx="8458200" cy="2209800"/>
          </a:xfrm>
        </p:spPr>
        <p:txBody>
          <a:bodyPr/>
          <a:lstStyle/>
          <a:p>
            <a:pPr algn="ctr"/>
            <a:r>
              <a:rPr lang="en-US" sz="3200" b="1" dirty="0" smtClean="0">
                <a:solidFill>
                  <a:schemeClr val="tx1"/>
                </a:solidFill>
              </a:rPr>
              <a:t>From the topics below pick ONE that you strongly believe made the USA lose the Vietnam War.  You need to write your name at the top of your paper and the topic you choose.  Then write one paragraph explaining WHY you believe the topic you chose caused the USA to be unsuccessful in the Vietnam War. </a:t>
            </a:r>
            <a:endParaRPr lang="en-US" sz="3200" b="1" dirty="0">
              <a:solidFill>
                <a:schemeClr val="tx1"/>
              </a:solidFill>
            </a:endParaRPr>
          </a:p>
        </p:txBody>
      </p:sp>
      <p:sp>
        <p:nvSpPr>
          <p:cNvPr id="3" name="Title 2"/>
          <p:cNvSpPr>
            <a:spLocks noGrp="1"/>
          </p:cNvSpPr>
          <p:nvPr>
            <p:ph type="title"/>
          </p:nvPr>
        </p:nvSpPr>
        <p:spPr>
          <a:xfrm>
            <a:off x="0" y="3657600"/>
            <a:ext cx="8686800" cy="2971800"/>
          </a:xfrm>
        </p:spPr>
        <p:txBody>
          <a:bodyPr>
            <a:noAutofit/>
          </a:bodyPr>
          <a:lstStyle/>
          <a:p>
            <a:pPr algn="l"/>
            <a:r>
              <a:rPr lang="en-US" sz="2400" u="sng" dirty="0" smtClean="0">
                <a:solidFill>
                  <a:srgbClr val="FFFF00"/>
                </a:solidFill>
                <a:latin typeface="Bell MT" pitchFamily="18" charset="0"/>
              </a:rPr>
              <a:t>The USA lost the Vietnam war for the following reasons:</a:t>
            </a:r>
            <a:r>
              <a:rPr lang="en-US" sz="2000" u="sng" dirty="0" smtClean="0">
                <a:solidFill>
                  <a:srgbClr val="FFFF00"/>
                </a:solidFill>
              </a:rPr>
              <a:t/>
            </a:r>
            <a:br>
              <a:rPr lang="en-US" sz="2000" u="sng" dirty="0" smtClean="0">
                <a:solidFill>
                  <a:srgbClr val="FFFF00"/>
                </a:solidFill>
              </a:rPr>
            </a:br>
            <a:r>
              <a:rPr lang="en-US" sz="2400" dirty="0" smtClean="0">
                <a:solidFill>
                  <a:srgbClr val="FFFF00"/>
                </a:solidFill>
              </a:rPr>
              <a:t/>
            </a:r>
            <a:br>
              <a:rPr lang="en-US" sz="2400" dirty="0" smtClean="0">
                <a:solidFill>
                  <a:srgbClr val="FFFF00"/>
                </a:solidFill>
              </a:rPr>
            </a:br>
            <a:r>
              <a:rPr lang="en-US" sz="2400" u="sng" dirty="0" smtClean="0">
                <a:solidFill>
                  <a:srgbClr val="FFFF00"/>
                </a:solidFill>
              </a:rPr>
              <a:t>1.No support at home</a:t>
            </a:r>
            <a:br>
              <a:rPr lang="en-US" sz="2400" u="sng" dirty="0" smtClean="0">
                <a:solidFill>
                  <a:srgbClr val="FFFF00"/>
                </a:solidFill>
              </a:rPr>
            </a:br>
            <a:r>
              <a:rPr lang="en-US" sz="2400" u="sng" dirty="0" smtClean="0">
                <a:solidFill>
                  <a:srgbClr val="FFFF00"/>
                </a:solidFill>
              </a:rPr>
              <a:t>2. Didn’t know the geography</a:t>
            </a:r>
            <a:br>
              <a:rPr lang="en-US" sz="2400" u="sng" dirty="0" smtClean="0">
                <a:solidFill>
                  <a:srgbClr val="FFFF00"/>
                </a:solidFill>
              </a:rPr>
            </a:br>
            <a:r>
              <a:rPr lang="en-US" sz="2400" u="sng" dirty="0" smtClean="0">
                <a:solidFill>
                  <a:srgbClr val="FFFF00"/>
                </a:solidFill>
              </a:rPr>
              <a:t>3. Communist used guerilla war tactics</a:t>
            </a:r>
            <a:br>
              <a:rPr lang="en-US" sz="2400" u="sng" dirty="0" smtClean="0">
                <a:solidFill>
                  <a:srgbClr val="FFFF00"/>
                </a:solidFill>
              </a:rPr>
            </a:br>
            <a:r>
              <a:rPr lang="en-US" sz="2400" u="sng" dirty="0" smtClean="0">
                <a:solidFill>
                  <a:srgbClr val="FFFF00"/>
                </a:solidFill>
              </a:rPr>
              <a:t>4. South Vietnam did not completely support USA </a:t>
            </a:r>
            <a:br>
              <a:rPr lang="en-US" sz="2400" u="sng" dirty="0" smtClean="0">
                <a:solidFill>
                  <a:srgbClr val="FFFF00"/>
                </a:solidFill>
              </a:rPr>
            </a:br>
            <a:r>
              <a:rPr lang="en-US" sz="2400" u="sng" dirty="0" smtClean="0">
                <a:solidFill>
                  <a:srgbClr val="FFFF00"/>
                </a:solidFill>
              </a:rPr>
              <a:t>5. DRAFT!</a:t>
            </a:r>
            <a:r>
              <a:rPr lang="en-US" sz="2400" dirty="0" smtClean="0">
                <a:solidFill>
                  <a:srgbClr val="FFFF00"/>
                </a:solidFill>
              </a:rPr>
              <a:t/>
            </a:r>
            <a:br>
              <a:rPr lang="en-US" sz="2400" dirty="0" smtClean="0">
                <a:solidFill>
                  <a:srgbClr val="FFFF00"/>
                </a:solidFill>
              </a:rPr>
            </a:b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lum bright="70000" contrast="-70000"/>
          </a:blip>
          <a:srcRect/>
          <a:stretch>
            <a:fillRect/>
          </a:stretch>
        </p:blipFill>
        <p:spPr bwMode="auto">
          <a:xfrm>
            <a:off x="2971800" y="381000"/>
            <a:ext cx="4238625" cy="6172200"/>
          </a:xfrm>
          <a:prstGeom prst="rect">
            <a:avLst/>
          </a:prstGeom>
          <a:noFill/>
          <a:ln w="12700" cap="sq">
            <a:noFill/>
            <a:miter lim="800000"/>
            <a:headEnd type="none" w="sm" len="sm"/>
            <a:tailEnd type="none" w="sm" len="sm"/>
          </a:ln>
        </p:spPr>
      </p:pic>
      <p:sp>
        <p:nvSpPr>
          <p:cNvPr id="15363" name="WordArt 2"/>
          <p:cNvSpPr>
            <a:spLocks noChangeArrowheads="1" noChangeShapeType="1" noTextEdit="1"/>
          </p:cNvSpPr>
          <p:nvPr/>
        </p:nvSpPr>
        <p:spPr bwMode="auto">
          <a:xfrm>
            <a:off x="685800" y="457200"/>
            <a:ext cx="8153400" cy="914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HogwartsWizard"/>
              </a:rPr>
              <a:t>Development of Indian National Feeling</a:t>
            </a:r>
          </a:p>
        </p:txBody>
      </p:sp>
      <p:sp>
        <p:nvSpPr>
          <p:cNvPr id="15364" name="Rectangle 3"/>
          <p:cNvSpPr>
            <a:spLocks noChangeArrowheads="1"/>
          </p:cNvSpPr>
          <p:nvPr/>
        </p:nvSpPr>
        <p:spPr bwMode="auto">
          <a:xfrm>
            <a:off x="0" y="1295400"/>
            <a:ext cx="9144000" cy="4832092"/>
          </a:xfrm>
          <a:prstGeom prst="rect">
            <a:avLst/>
          </a:prstGeom>
          <a:noFill/>
          <a:ln w="12700" cap="sq">
            <a:noFill/>
            <a:miter lim="800000"/>
            <a:headEnd type="none" w="sm" len="sm"/>
            <a:tailEnd type="none" w="sm" len="sm"/>
          </a:ln>
        </p:spPr>
        <p:txBody>
          <a:bodyPr>
            <a:spAutoFit/>
          </a:bodyPr>
          <a:lstStyle/>
          <a:p>
            <a:pPr>
              <a:spcBef>
                <a:spcPct val="50000"/>
              </a:spcBef>
              <a:buFont typeface="Arial" pitchFamily="34" charset="0"/>
              <a:buChar char="•"/>
            </a:pPr>
            <a:r>
              <a:rPr lang="en-US" sz="2800" dirty="0">
                <a:latin typeface="Calibri" pitchFamily="34" charset="0"/>
              </a:rPr>
              <a:t>1885 the </a:t>
            </a:r>
            <a:r>
              <a:rPr lang="en-US" sz="2800" dirty="0">
                <a:solidFill>
                  <a:srgbClr val="FF0000"/>
                </a:solidFill>
                <a:latin typeface="Calibri" pitchFamily="34" charset="0"/>
              </a:rPr>
              <a:t>Indian National Congress </a:t>
            </a:r>
            <a:r>
              <a:rPr lang="en-US" sz="2800" dirty="0">
                <a:latin typeface="Calibri" pitchFamily="34" charset="0"/>
              </a:rPr>
              <a:t>was </a:t>
            </a:r>
            <a:r>
              <a:rPr lang="en-US" sz="2800" dirty="0" smtClean="0">
                <a:latin typeface="Calibri" pitchFamily="34" charset="0"/>
              </a:rPr>
              <a:t>formed </a:t>
            </a:r>
            <a:endParaRPr lang="en-US" sz="2800" dirty="0">
              <a:latin typeface="Calibri" pitchFamily="34" charset="0"/>
            </a:endParaRPr>
          </a:p>
          <a:p>
            <a:pPr lvl="1">
              <a:spcBef>
                <a:spcPct val="50000"/>
              </a:spcBef>
              <a:buFont typeface="Arial" pitchFamily="34" charset="0"/>
              <a:buChar char="•"/>
            </a:pPr>
            <a:r>
              <a:rPr lang="en-US" sz="2800" u="sng" dirty="0" smtClean="0">
                <a:latin typeface="Calibri" pitchFamily="34" charset="0"/>
              </a:rPr>
              <a:t>Indian National Congress was </a:t>
            </a:r>
            <a:r>
              <a:rPr lang="en-US" sz="2800" u="sng" dirty="0">
                <a:latin typeface="Calibri" pitchFamily="34" charset="0"/>
              </a:rPr>
              <a:t>set up to help Indians gain more </a:t>
            </a:r>
            <a:r>
              <a:rPr lang="en-US" sz="2800" u="sng" dirty="0" smtClean="0">
                <a:latin typeface="Calibri" pitchFamily="34" charset="0"/>
              </a:rPr>
              <a:t>rights back from the </a:t>
            </a:r>
            <a:r>
              <a:rPr lang="en-US" sz="2800" u="sng" dirty="0" smtClean="0">
                <a:latin typeface="Calibri" pitchFamily="34" charset="0"/>
              </a:rPr>
              <a:t>British and </a:t>
            </a:r>
            <a:r>
              <a:rPr lang="en-US" sz="2800" u="sng" dirty="0" err="1" smtClean="0">
                <a:latin typeface="Calibri" pitchFamily="34" charset="0"/>
              </a:rPr>
              <a:t>indendence</a:t>
            </a:r>
            <a:r>
              <a:rPr lang="en-US" sz="2800" u="sng" dirty="0" smtClean="0">
                <a:latin typeface="Calibri" pitchFamily="34" charset="0"/>
              </a:rPr>
              <a:t>. </a:t>
            </a:r>
            <a:endParaRPr lang="en-US" sz="2800" u="sng" dirty="0" smtClean="0">
              <a:latin typeface="Calibri" pitchFamily="34" charset="0"/>
            </a:endParaRPr>
          </a:p>
          <a:p>
            <a:pPr lvl="1">
              <a:spcBef>
                <a:spcPct val="50000"/>
              </a:spcBef>
              <a:buFont typeface="Arial" pitchFamily="34" charset="0"/>
              <a:buChar char="•"/>
            </a:pPr>
            <a:r>
              <a:rPr lang="en-US" sz="2800" u="sng" dirty="0" smtClean="0">
                <a:latin typeface="Calibri" pitchFamily="34" charset="0"/>
              </a:rPr>
              <a:t>This started feelings of Nationalism = feelings of pride towards your country.</a:t>
            </a:r>
          </a:p>
          <a:p>
            <a:pPr lvl="1">
              <a:spcBef>
                <a:spcPct val="50000"/>
              </a:spcBef>
              <a:buFont typeface="Arial" pitchFamily="34" charset="0"/>
              <a:buChar char="•"/>
            </a:pPr>
            <a:r>
              <a:rPr lang="en-US" sz="2800" u="sng" dirty="0" smtClean="0">
                <a:latin typeface="Calibri" pitchFamily="34" charset="0"/>
              </a:rPr>
              <a:t>Nationalism eventually led to India’s independence!</a:t>
            </a:r>
          </a:p>
          <a:p>
            <a:pPr>
              <a:spcBef>
                <a:spcPct val="50000"/>
              </a:spcBef>
            </a:pPr>
            <a:r>
              <a:rPr lang="en-US" sz="2800" dirty="0" smtClean="0">
                <a:latin typeface="Calibri" pitchFamily="34" charset="0"/>
              </a:rPr>
              <a:t>--During WWI </a:t>
            </a:r>
            <a:r>
              <a:rPr lang="en-US" sz="2800" dirty="0">
                <a:latin typeface="Calibri" pitchFamily="34" charset="0"/>
              </a:rPr>
              <a:t>the movement went from being passive 		and patient to an aggressive and </a:t>
            </a:r>
            <a:r>
              <a:rPr lang="en-US" sz="2800" dirty="0" smtClean="0">
                <a:latin typeface="Calibri" pitchFamily="34" charset="0"/>
              </a:rPr>
              <a:t>deadly</a:t>
            </a:r>
            <a:r>
              <a:rPr lang="en-US" sz="2800" dirty="0">
                <a:latin typeface="Calibri" pitchFamily="34" charset="0"/>
              </a:rPr>
              <a:t>			one</a:t>
            </a:r>
            <a:r>
              <a:rPr lang="en-US" sz="2800" dirty="0" smtClean="0">
                <a:latin typeface="Calibri"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http://www.shunpiking.com/ol0302/image/Amritsar_Massacre.jpg"/>
          <p:cNvPicPr>
            <a:picLocks noChangeAspect="1" noChangeArrowheads="1"/>
          </p:cNvPicPr>
          <p:nvPr/>
        </p:nvPicPr>
        <p:blipFill>
          <a:blip r:embed="rId2"/>
          <a:srcRect/>
          <a:stretch>
            <a:fillRect/>
          </a:stretch>
        </p:blipFill>
        <p:spPr bwMode="auto">
          <a:xfrm>
            <a:off x="914400" y="1219200"/>
            <a:ext cx="7848600" cy="474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ttp://imagecache2.allposters.com/images/pic/pf/PF_333603_OEM-15MB~Mahatma-Gandhi-Posters.jpg"/>
          <p:cNvPicPr>
            <a:picLocks noChangeAspect="1" noChangeArrowheads="1"/>
          </p:cNvPicPr>
          <p:nvPr/>
        </p:nvPicPr>
        <p:blipFill>
          <a:blip r:embed="rId2"/>
          <a:srcRect/>
          <a:stretch>
            <a:fillRect/>
          </a:stretch>
        </p:blipFill>
        <p:spPr bwMode="auto">
          <a:xfrm>
            <a:off x="6477000" y="3429000"/>
            <a:ext cx="2484596" cy="3429000"/>
          </a:xfrm>
          <a:prstGeom prst="rect">
            <a:avLst/>
          </a:prstGeom>
          <a:noFill/>
          <a:ln w="9525">
            <a:noFill/>
            <a:miter lim="800000"/>
            <a:headEnd/>
            <a:tailEnd/>
          </a:ln>
        </p:spPr>
      </p:pic>
      <p:sp>
        <p:nvSpPr>
          <p:cNvPr id="17411" name="TextBox 1"/>
          <p:cNvSpPr txBox="1">
            <a:spLocks noChangeArrowheads="1"/>
          </p:cNvSpPr>
          <p:nvPr/>
        </p:nvSpPr>
        <p:spPr bwMode="auto">
          <a:xfrm>
            <a:off x="0" y="0"/>
            <a:ext cx="9144000" cy="6986528"/>
          </a:xfrm>
          <a:prstGeom prst="rect">
            <a:avLst/>
          </a:prstGeom>
          <a:noFill/>
          <a:ln w="9525">
            <a:noFill/>
            <a:miter lim="800000"/>
            <a:headEnd/>
            <a:tailEnd/>
          </a:ln>
        </p:spPr>
        <p:txBody>
          <a:bodyPr wrap="square">
            <a:spAutoFit/>
          </a:bodyPr>
          <a:lstStyle/>
          <a:p>
            <a:pPr>
              <a:buFont typeface="Arial" pitchFamily="34" charset="0"/>
              <a:buChar char="•"/>
            </a:pPr>
            <a:r>
              <a:rPr lang="en-US" sz="2400" dirty="0" smtClean="0"/>
              <a:t>After </a:t>
            </a:r>
            <a:r>
              <a:rPr lang="en-US" sz="2400" dirty="0"/>
              <a:t>WWII, European colonization began to crumble.</a:t>
            </a:r>
          </a:p>
          <a:p>
            <a:pPr>
              <a:buFont typeface="Arial" pitchFamily="34" charset="0"/>
              <a:buChar char="•"/>
            </a:pPr>
            <a:endParaRPr lang="en-US" sz="2400" u="sng" dirty="0" smtClean="0"/>
          </a:p>
          <a:p>
            <a:pPr>
              <a:buFont typeface="Arial" pitchFamily="34" charset="0"/>
              <a:buChar char="•"/>
            </a:pPr>
            <a:r>
              <a:rPr lang="en-US" sz="2400" u="sng" dirty="0" smtClean="0"/>
              <a:t>After WWII India’s fight for independence began to strengthen</a:t>
            </a:r>
            <a:endParaRPr lang="en-US" sz="2400" u="sng" dirty="0"/>
          </a:p>
          <a:p>
            <a:pPr>
              <a:buFont typeface="Arial" pitchFamily="34" charset="0"/>
              <a:buChar char="•"/>
            </a:pPr>
            <a:endParaRPr lang="en-US" sz="2400" dirty="0" smtClean="0"/>
          </a:p>
          <a:p>
            <a:pPr>
              <a:buFont typeface="Arial" pitchFamily="34" charset="0"/>
              <a:buChar char="•"/>
            </a:pPr>
            <a:r>
              <a:rPr lang="en-US" sz="2400" dirty="0" smtClean="0"/>
              <a:t>For </a:t>
            </a:r>
            <a:r>
              <a:rPr lang="en-US" sz="2400" dirty="0"/>
              <a:t>decades, </a:t>
            </a:r>
            <a:r>
              <a:rPr lang="en-US" sz="2400" dirty="0" smtClean="0"/>
              <a:t>Indians </a:t>
            </a:r>
            <a:r>
              <a:rPr lang="en-US" sz="2400" dirty="0"/>
              <a:t>lived under the British Empire.</a:t>
            </a:r>
          </a:p>
          <a:p>
            <a:pPr>
              <a:buFont typeface="Arial" pitchFamily="34" charset="0"/>
              <a:buChar char="•"/>
            </a:pPr>
            <a:r>
              <a:rPr lang="en-US" sz="2400" dirty="0"/>
              <a:t>They suffered discrimination and </a:t>
            </a:r>
            <a:r>
              <a:rPr lang="en-US" sz="2400" dirty="0" smtClean="0"/>
              <a:t>horrible treatment </a:t>
            </a:r>
            <a:r>
              <a:rPr lang="en-US" sz="2400" dirty="0"/>
              <a:t>in their own country.</a:t>
            </a:r>
          </a:p>
          <a:p>
            <a:pPr>
              <a:buFont typeface="Arial" pitchFamily="34" charset="0"/>
              <a:buChar char="•"/>
            </a:pPr>
            <a:r>
              <a:rPr lang="en-US" sz="2800" b="1" u="sng" dirty="0">
                <a:solidFill>
                  <a:srgbClr val="00B050"/>
                </a:solidFill>
              </a:rPr>
              <a:t>Mohandas Gandhi </a:t>
            </a:r>
            <a:r>
              <a:rPr lang="en-US" sz="2800" b="1" u="sng" dirty="0"/>
              <a:t>was a Hindu who believed in </a:t>
            </a:r>
            <a:r>
              <a:rPr lang="en-US" sz="2800" b="1" i="1" u="sng" dirty="0"/>
              <a:t>non-violent </a:t>
            </a:r>
            <a:r>
              <a:rPr lang="en-US" sz="2800" b="1" u="sng" dirty="0"/>
              <a:t>protest as a means of gaining freedom from great Britain</a:t>
            </a:r>
            <a:r>
              <a:rPr lang="en-US" sz="2400" b="1" dirty="0" smtClean="0"/>
              <a:t>.</a:t>
            </a:r>
          </a:p>
          <a:p>
            <a:endParaRPr lang="en-US" sz="2400" b="1" dirty="0" smtClean="0"/>
          </a:p>
          <a:p>
            <a:r>
              <a:rPr lang="en-US" sz="2400" b="1" u="sng" dirty="0" smtClean="0"/>
              <a:t>Gandhi is compared to </a:t>
            </a:r>
          </a:p>
          <a:p>
            <a:r>
              <a:rPr lang="en-US" sz="2400" b="1" u="sng" dirty="0" smtClean="0"/>
              <a:t>Martin L. King and Nelson Mandela</a:t>
            </a:r>
          </a:p>
          <a:p>
            <a:pPr>
              <a:buFont typeface="Arial" pitchFamily="34" charset="0"/>
              <a:buChar char="•"/>
            </a:pPr>
            <a:endParaRPr lang="en-US" sz="2400" b="1" dirty="0" smtClean="0"/>
          </a:p>
          <a:p>
            <a:pPr>
              <a:buFont typeface="Arial" pitchFamily="34" charset="0"/>
              <a:buChar char="•"/>
            </a:pPr>
            <a:endParaRPr lang="en-US" sz="2400" b="1" dirty="0" smtClean="0"/>
          </a:p>
          <a:p>
            <a:pPr>
              <a:buFont typeface="Arial" pitchFamily="34" charset="0"/>
              <a:buChar char="•"/>
            </a:pPr>
            <a:r>
              <a:rPr lang="en-US" sz="2800" b="1" dirty="0" smtClean="0">
                <a:solidFill>
                  <a:srgbClr val="FF0066"/>
                </a:solidFill>
                <a:latin typeface="Calibri" pitchFamily="34" charset="0"/>
              </a:rPr>
              <a:t>-----</a:t>
            </a:r>
            <a:r>
              <a:rPr lang="en-US" sz="2800" b="1" dirty="0" smtClean="0">
                <a:solidFill>
                  <a:srgbClr val="FF0066"/>
                </a:solidFill>
                <a:latin typeface="Calibri" pitchFamily="34" charset="0"/>
                <a:sym typeface="Wingdings" pitchFamily="2" charset="2"/>
              </a:rPr>
              <a:t></a:t>
            </a:r>
            <a:r>
              <a:rPr lang="en-US" sz="2800" b="1" dirty="0" smtClean="0">
                <a:solidFill>
                  <a:srgbClr val="FF0066"/>
                </a:solidFill>
                <a:latin typeface="Calibri" pitchFamily="34" charset="0"/>
              </a:rPr>
              <a:t>India Gains independence in 1947!</a:t>
            </a:r>
          </a:p>
          <a:p>
            <a:pPr>
              <a:buFont typeface="Arial" pitchFamily="34" charset="0"/>
              <a:buChar char="•"/>
            </a:pPr>
            <a:endParaRPr lang="en-US" sz="2400" b="1" dirty="0" smtClean="0"/>
          </a:p>
          <a:p>
            <a:pPr>
              <a:buFont typeface="Arial" pitchFamily="34" charset="0"/>
              <a:buChar char="•"/>
            </a:pP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lum bright="70000" contrast="-70000"/>
          </a:blip>
          <a:srcRect/>
          <a:stretch>
            <a:fillRect/>
          </a:stretch>
        </p:blipFill>
        <p:spPr bwMode="auto">
          <a:xfrm>
            <a:off x="1371600" y="1341438"/>
            <a:ext cx="7772400" cy="5516562"/>
          </a:xfrm>
          <a:prstGeom prst="rect">
            <a:avLst/>
          </a:prstGeom>
          <a:noFill/>
          <a:ln w="12700" cap="sq">
            <a:noFill/>
            <a:miter lim="800000"/>
            <a:headEnd type="none" w="sm" len="sm"/>
            <a:tailEnd type="none" w="sm" len="sm"/>
          </a:ln>
        </p:spPr>
      </p:pic>
      <p:sp>
        <p:nvSpPr>
          <p:cNvPr id="19459" name="Rectangle 2"/>
          <p:cNvSpPr>
            <a:spLocks noChangeArrowheads="1"/>
          </p:cNvSpPr>
          <p:nvPr/>
        </p:nvSpPr>
        <p:spPr bwMode="auto">
          <a:xfrm>
            <a:off x="0" y="0"/>
            <a:ext cx="9144000" cy="9633406"/>
          </a:xfrm>
          <a:prstGeom prst="rect">
            <a:avLst/>
          </a:prstGeom>
          <a:noFill/>
          <a:ln w="12700" cap="sq">
            <a:noFill/>
            <a:miter lim="800000"/>
            <a:headEnd type="none" w="sm" len="sm"/>
            <a:tailEnd type="none" w="sm" len="sm"/>
          </a:ln>
        </p:spPr>
        <p:txBody>
          <a:bodyPr wrap="square">
            <a:spAutoFit/>
          </a:bodyPr>
          <a:lstStyle/>
          <a:p>
            <a:pPr>
              <a:spcBef>
                <a:spcPct val="50000"/>
              </a:spcBef>
            </a:pPr>
            <a:endParaRPr lang="en-US" sz="3200" u="sng" dirty="0" smtClean="0">
              <a:solidFill>
                <a:srgbClr val="FF0066"/>
              </a:solidFill>
              <a:latin typeface="Matisse ITC"/>
            </a:endParaRPr>
          </a:p>
          <a:p>
            <a:pPr algn="ctr">
              <a:spcBef>
                <a:spcPct val="50000"/>
              </a:spcBef>
            </a:pPr>
            <a:r>
              <a:rPr lang="en-US" sz="3600" b="1" i="1" u="sng" dirty="0" smtClean="0">
                <a:solidFill>
                  <a:srgbClr val="00CC00"/>
                </a:solidFill>
                <a:latin typeface="Bernard MT Condensed" pitchFamily="18" charset="0"/>
              </a:rPr>
              <a:t>New Tensions Arise in India after Independence:</a:t>
            </a:r>
          </a:p>
          <a:p>
            <a:pPr>
              <a:spcBef>
                <a:spcPct val="50000"/>
              </a:spcBef>
            </a:pPr>
            <a:endParaRPr lang="en-US" sz="2400" u="sng" dirty="0" smtClean="0">
              <a:solidFill>
                <a:srgbClr val="FF0066"/>
              </a:solidFill>
              <a:latin typeface="Matisse ITC"/>
            </a:endParaRPr>
          </a:p>
          <a:p>
            <a:pPr>
              <a:spcBef>
                <a:spcPct val="50000"/>
              </a:spcBef>
            </a:pPr>
            <a:r>
              <a:rPr lang="en-US" sz="2400" u="sng" dirty="0" smtClean="0">
                <a:solidFill>
                  <a:srgbClr val="FF0066"/>
                </a:solidFill>
                <a:latin typeface="Matisse ITC"/>
              </a:rPr>
              <a:t>*</a:t>
            </a:r>
            <a:r>
              <a:rPr lang="en-US" sz="2400" u="sng" dirty="0" smtClean="0">
                <a:solidFill>
                  <a:srgbClr val="FF0066"/>
                </a:solidFill>
                <a:latin typeface="Kristen ITC" pitchFamily="66" charset="0"/>
              </a:rPr>
              <a:t>India gains independence from British in: 1947</a:t>
            </a:r>
          </a:p>
          <a:p>
            <a:pPr>
              <a:spcBef>
                <a:spcPct val="50000"/>
              </a:spcBef>
            </a:pPr>
            <a:endParaRPr lang="en-US" sz="2400" u="sng" dirty="0" smtClean="0">
              <a:solidFill>
                <a:srgbClr val="0070C0"/>
              </a:solidFill>
              <a:latin typeface="Kristen ITC" pitchFamily="66" charset="0"/>
            </a:endParaRPr>
          </a:p>
          <a:p>
            <a:pPr>
              <a:spcBef>
                <a:spcPct val="50000"/>
              </a:spcBef>
            </a:pPr>
            <a:r>
              <a:rPr lang="en-US" sz="2400" u="sng" dirty="0" smtClean="0">
                <a:solidFill>
                  <a:srgbClr val="0070C0"/>
                </a:solidFill>
                <a:latin typeface="Kristen ITC" pitchFamily="66" charset="0"/>
              </a:rPr>
              <a:t>*Indians began fighting each other over religion:</a:t>
            </a:r>
          </a:p>
          <a:p>
            <a:pPr>
              <a:spcBef>
                <a:spcPct val="50000"/>
              </a:spcBef>
            </a:pPr>
            <a:r>
              <a:rPr lang="en-US" sz="2400" b="1" u="sng" dirty="0" smtClean="0">
                <a:solidFill>
                  <a:srgbClr val="0070C0"/>
                </a:solidFill>
                <a:latin typeface="Kristen ITC" pitchFamily="66" charset="0"/>
              </a:rPr>
              <a:t>Hinduism and Islam</a:t>
            </a:r>
            <a:r>
              <a:rPr lang="en-US" sz="2400" u="sng" dirty="0" smtClean="0">
                <a:solidFill>
                  <a:srgbClr val="0070C0"/>
                </a:solidFill>
                <a:latin typeface="Kristen ITC" pitchFamily="66" charset="0"/>
              </a:rPr>
              <a:t>.</a:t>
            </a:r>
          </a:p>
          <a:p>
            <a:pPr>
              <a:spcBef>
                <a:spcPct val="50000"/>
              </a:spcBef>
            </a:pPr>
            <a:endParaRPr lang="en-US" sz="2400" u="sng" dirty="0" smtClean="0">
              <a:solidFill>
                <a:srgbClr val="FF0000"/>
              </a:solidFill>
              <a:latin typeface="Kristen ITC" pitchFamily="66" charset="0"/>
            </a:endParaRPr>
          </a:p>
          <a:p>
            <a:pPr>
              <a:spcBef>
                <a:spcPct val="50000"/>
              </a:spcBef>
            </a:pPr>
            <a:r>
              <a:rPr lang="en-US" sz="2400" u="sng" dirty="0" smtClean="0">
                <a:solidFill>
                  <a:srgbClr val="FF0000"/>
                </a:solidFill>
                <a:latin typeface="Kristen ITC" pitchFamily="66" charset="0"/>
              </a:rPr>
              <a:t>**India </a:t>
            </a:r>
            <a:r>
              <a:rPr lang="en-US" sz="2400" u="sng" dirty="0" smtClean="0">
                <a:solidFill>
                  <a:srgbClr val="FF0000"/>
                </a:solidFill>
                <a:latin typeface="Kristen ITC" pitchFamily="66" charset="0"/>
              </a:rPr>
              <a:t>is PARTITIONED into </a:t>
            </a:r>
            <a:r>
              <a:rPr lang="en-US" sz="2400" u="sng" dirty="0" smtClean="0">
                <a:solidFill>
                  <a:srgbClr val="FF0000"/>
                </a:solidFill>
                <a:latin typeface="Kristen ITC" pitchFamily="66" charset="0"/>
              </a:rPr>
              <a:t>two countries to stop Hindu’s and Muslims from fighting.  </a:t>
            </a:r>
          </a:p>
          <a:p>
            <a:pPr>
              <a:spcBef>
                <a:spcPct val="50000"/>
              </a:spcBef>
            </a:pPr>
            <a:endParaRPr lang="en-US" sz="2400" u="sng" dirty="0" smtClean="0">
              <a:solidFill>
                <a:srgbClr val="7030A0"/>
              </a:solidFill>
              <a:latin typeface="Kristen ITC" pitchFamily="66" charset="0"/>
            </a:endParaRPr>
          </a:p>
          <a:p>
            <a:pPr>
              <a:spcBef>
                <a:spcPct val="50000"/>
              </a:spcBef>
            </a:pPr>
            <a:r>
              <a:rPr lang="en-US" sz="2400" u="sng" dirty="0" smtClean="0">
                <a:solidFill>
                  <a:srgbClr val="7030A0"/>
                </a:solidFill>
                <a:latin typeface="Kristen ITC" pitchFamily="66" charset="0"/>
              </a:rPr>
              <a:t>**Hindu’s get India &amp; Muslims get Pakistan.  </a:t>
            </a:r>
          </a:p>
          <a:p>
            <a:pPr>
              <a:spcBef>
                <a:spcPct val="50000"/>
              </a:spcBef>
            </a:pPr>
            <a:endParaRPr lang="en-US" sz="3200" dirty="0" smtClean="0">
              <a:solidFill>
                <a:srgbClr val="FF0066"/>
              </a:solidFill>
              <a:latin typeface="Matisse ITC"/>
            </a:endParaRPr>
          </a:p>
          <a:p>
            <a:pPr>
              <a:spcBef>
                <a:spcPct val="50000"/>
              </a:spcBef>
            </a:pPr>
            <a:endParaRPr lang="en-US" sz="3200" dirty="0" smtClean="0">
              <a:solidFill>
                <a:srgbClr val="FF0066"/>
              </a:solidFill>
              <a:latin typeface="Matisse ITC"/>
            </a:endParaRPr>
          </a:p>
          <a:p>
            <a:pPr>
              <a:spcBef>
                <a:spcPct val="50000"/>
              </a:spcBef>
            </a:pPr>
            <a:endParaRPr lang="en-US" sz="3200" dirty="0" smtClean="0">
              <a:solidFill>
                <a:srgbClr val="FF0066"/>
              </a:solidFill>
              <a:latin typeface="Matisse ITC"/>
            </a:endParaRPr>
          </a:p>
          <a:p>
            <a:pPr>
              <a:spcBef>
                <a:spcPct val="50000"/>
              </a:spcBef>
            </a:pPr>
            <a:endParaRPr lang="en-US" sz="3200" dirty="0">
              <a:solidFill>
                <a:srgbClr val="FF0066"/>
              </a:solidFill>
              <a:latin typeface="Matisse IT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India’s </a:t>
            </a:r>
            <a:r>
              <a:rPr lang="en-US" dirty="0" smtClean="0"/>
              <a:t>Government, Economy, </a:t>
            </a:r>
            <a:r>
              <a:rPr lang="en-US" dirty="0" smtClean="0"/>
              <a:t>&amp; Today</a:t>
            </a:r>
            <a:endParaRPr lang="en-US" dirty="0"/>
          </a:p>
        </p:txBody>
      </p:sp>
      <p:sp>
        <p:nvSpPr>
          <p:cNvPr id="3" name="Content Placeholder 2"/>
          <p:cNvSpPr>
            <a:spLocks noGrp="1"/>
          </p:cNvSpPr>
          <p:nvPr>
            <p:ph idx="1"/>
          </p:nvPr>
        </p:nvSpPr>
        <p:spPr>
          <a:xfrm>
            <a:off x="228600" y="1066800"/>
            <a:ext cx="8686800" cy="5562600"/>
          </a:xfrm>
        </p:spPr>
        <p:txBody>
          <a:bodyPr/>
          <a:lstStyle/>
          <a:p>
            <a:r>
              <a:rPr lang="en-US" sz="2100" b="1" u="sng" dirty="0" smtClean="0"/>
              <a:t>-India has the world’s </a:t>
            </a:r>
            <a:r>
              <a:rPr lang="en-US" sz="2100" b="1" u="sng" dirty="0" smtClean="0">
                <a:solidFill>
                  <a:srgbClr val="FF0066"/>
                </a:solidFill>
              </a:rPr>
              <a:t>largest democracy </a:t>
            </a:r>
            <a:r>
              <a:rPr lang="en-US" sz="2100" b="1" u="sng" dirty="0" smtClean="0"/>
              <a:t>&amp; it operates as a republic, </a:t>
            </a:r>
            <a:r>
              <a:rPr lang="en-US" sz="2100" b="1" dirty="0" smtClean="0"/>
              <a:t>which means </a:t>
            </a:r>
            <a:r>
              <a:rPr lang="en-US" sz="2100" b="1" dirty="0" smtClean="0">
                <a:solidFill>
                  <a:srgbClr val="FF0066"/>
                </a:solidFill>
              </a:rPr>
              <a:t>citizens vote for </a:t>
            </a:r>
            <a:r>
              <a:rPr lang="en-US" sz="2100" b="1" dirty="0" smtClean="0">
                <a:solidFill>
                  <a:srgbClr val="FF0066"/>
                </a:solidFill>
              </a:rPr>
              <a:t>leaders</a:t>
            </a:r>
            <a:r>
              <a:rPr lang="en-US" sz="2100" b="1" u="sng" dirty="0" smtClean="0"/>
              <a:t>.</a:t>
            </a:r>
          </a:p>
          <a:p>
            <a:r>
              <a:rPr lang="en-US" sz="2100" b="1" u="sng" dirty="0" smtClean="0"/>
              <a:t>I</a:t>
            </a:r>
            <a:r>
              <a:rPr lang="en-US" sz="2100" b="1" u="sng" dirty="0" smtClean="0"/>
              <a:t>t’s </a:t>
            </a:r>
            <a:r>
              <a:rPr lang="en-US" sz="2100" b="1" u="sng" dirty="0" smtClean="0"/>
              <a:t>official name is: </a:t>
            </a:r>
            <a:r>
              <a:rPr lang="en-US" sz="2100" b="1" u="sng" dirty="0" smtClean="0">
                <a:solidFill>
                  <a:srgbClr val="FF0066"/>
                </a:solidFill>
              </a:rPr>
              <a:t>The Republic of India</a:t>
            </a:r>
          </a:p>
          <a:p>
            <a:endParaRPr lang="en-US" sz="2100" b="1" u="sng" dirty="0" smtClean="0">
              <a:solidFill>
                <a:schemeClr val="tx1"/>
              </a:solidFill>
            </a:endParaRPr>
          </a:p>
          <a:p>
            <a:r>
              <a:rPr lang="en-US" sz="2100" b="1" u="sng" dirty="0" smtClean="0">
                <a:solidFill>
                  <a:schemeClr val="tx1"/>
                </a:solidFill>
              </a:rPr>
              <a:t>India </a:t>
            </a:r>
            <a:r>
              <a:rPr lang="en-US" sz="2100" b="1" u="sng" dirty="0" smtClean="0">
                <a:solidFill>
                  <a:schemeClr val="tx1"/>
                </a:solidFill>
              </a:rPr>
              <a:t>has a 2 house legislature (law makers)…that means it is </a:t>
            </a:r>
          </a:p>
          <a:p>
            <a:r>
              <a:rPr lang="en-US" sz="2100" b="1" u="sng" dirty="0" smtClean="0">
                <a:solidFill>
                  <a:schemeClr val="tx1"/>
                </a:solidFill>
              </a:rPr>
              <a:t> bi-cameral</a:t>
            </a:r>
          </a:p>
          <a:p>
            <a:pPr>
              <a:buNone/>
            </a:pPr>
            <a:endParaRPr lang="en-US" sz="2100" b="1" u="sng" dirty="0" smtClean="0"/>
          </a:p>
          <a:p>
            <a:r>
              <a:rPr lang="en-US" sz="2100" b="1" dirty="0" smtClean="0"/>
              <a:t>-India has over 1 billion people living </a:t>
            </a:r>
            <a:r>
              <a:rPr lang="en-US" sz="2100" b="1" dirty="0" smtClean="0"/>
              <a:t>there</a:t>
            </a:r>
            <a:endParaRPr lang="en-US" sz="2100" b="1" u="sng" dirty="0" smtClean="0"/>
          </a:p>
          <a:p>
            <a:r>
              <a:rPr lang="en-US" sz="2100" b="1" dirty="0" smtClean="0"/>
              <a:t>-India is working to improve it’s economy</a:t>
            </a:r>
          </a:p>
          <a:p>
            <a:endParaRPr lang="en-US" sz="2100" b="1" u="sng" dirty="0" smtClean="0"/>
          </a:p>
          <a:p>
            <a:r>
              <a:rPr lang="en-US" sz="2100" b="1" u="sng" dirty="0" smtClean="0"/>
              <a:t>-India has a MIXED economic system (mostly </a:t>
            </a:r>
            <a:r>
              <a:rPr lang="en-US" sz="2100" b="1" u="sng" dirty="0" smtClean="0"/>
              <a:t>market)</a:t>
            </a:r>
            <a:endParaRPr lang="en-US" sz="2100" b="1" u="sng" dirty="0" smtClean="0"/>
          </a:p>
          <a:p>
            <a:endParaRPr lang="en-US" sz="2100" b="1" u="sng" dirty="0" smtClean="0"/>
          </a:p>
          <a:p>
            <a:pPr>
              <a:buNone/>
            </a:pPr>
            <a:r>
              <a:rPr lang="en-US" sz="2100" b="1" u="sng" dirty="0" smtClean="0"/>
              <a:t>*India has a </a:t>
            </a:r>
            <a:r>
              <a:rPr lang="en-US" sz="2100" b="1" u="sng" dirty="0" smtClean="0">
                <a:solidFill>
                  <a:srgbClr val="FF0066"/>
                </a:solidFill>
              </a:rPr>
              <a:t>literacy rate</a:t>
            </a:r>
            <a:r>
              <a:rPr lang="en-US" sz="2100" b="1" u="sng" dirty="0" smtClean="0"/>
              <a:t> (ability to read &amp; write) of </a:t>
            </a:r>
            <a:r>
              <a:rPr lang="en-US" sz="2100" b="1" u="sng" dirty="0" smtClean="0">
                <a:solidFill>
                  <a:srgbClr val="FF0066"/>
                </a:solidFill>
              </a:rPr>
              <a:t>61%--</a:t>
            </a:r>
            <a:r>
              <a:rPr lang="en-US" sz="2100" b="1" u="sng" dirty="0" smtClean="0"/>
              <a:t>Very </a:t>
            </a:r>
            <a:r>
              <a:rPr lang="en-US" sz="2100" b="1" u="sng" dirty="0" smtClean="0">
                <a:solidFill>
                  <a:srgbClr val="FF0066"/>
                </a:solidFill>
              </a:rPr>
              <a:t>Low</a:t>
            </a:r>
            <a:r>
              <a:rPr lang="en-US" sz="2100" b="1" u="sng" dirty="0" smtClean="0"/>
              <a:t>!  This means that </a:t>
            </a:r>
            <a:r>
              <a:rPr lang="en-US" sz="2100" b="1" u="sng" dirty="0" smtClean="0">
                <a:solidFill>
                  <a:srgbClr val="FF0066"/>
                </a:solidFill>
              </a:rPr>
              <a:t>the standard of living in India is low,</a:t>
            </a:r>
            <a:r>
              <a:rPr lang="en-US" sz="2100" b="1" u="sng" dirty="0" smtClean="0"/>
              <a:t> with  a lot of poverty.</a:t>
            </a:r>
            <a:endParaRPr lang="en-US" sz="2100" b="1" u="sn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Module</Template>
  <TotalTime>62497</TotalTime>
  <Words>2575</Words>
  <Application>Microsoft Office PowerPoint</Application>
  <PresentationFormat>On-screen Show (4:3)</PresentationFormat>
  <Paragraphs>267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Unit 2 Asia</vt:lpstr>
      <vt:lpstr>Colonization</vt:lpstr>
      <vt:lpstr>Slide 3</vt:lpstr>
      <vt:lpstr>Slide 4</vt:lpstr>
      <vt:lpstr>Slide 5</vt:lpstr>
      <vt:lpstr>Slide 6</vt:lpstr>
      <vt:lpstr>Slide 7</vt:lpstr>
      <vt:lpstr>Slide 8</vt:lpstr>
      <vt:lpstr>India’s Government, Economy, &amp; Today</vt:lpstr>
      <vt:lpstr>JAPAN!!!</vt:lpstr>
      <vt:lpstr>JAPAN!!!</vt:lpstr>
      <vt:lpstr>Slide 12</vt:lpstr>
      <vt:lpstr>Rebuilding japan…</vt:lpstr>
      <vt:lpstr>Slide 14</vt:lpstr>
      <vt:lpstr>Slide 15</vt:lpstr>
      <vt:lpstr>Slide 16</vt:lpstr>
      <vt:lpstr>Slide 17</vt:lpstr>
      <vt:lpstr>Japan’s Gov’t, Economy, &amp; TODAY!</vt:lpstr>
      <vt:lpstr>Japan Today Continued…</vt:lpstr>
      <vt:lpstr>Slide 20</vt:lpstr>
      <vt:lpstr>Slide 21</vt:lpstr>
      <vt:lpstr>Slide 22</vt:lpstr>
      <vt:lpstr>Slide 23</vt:lpstr>
      <vt:lpstr>Slide 24</vt:lpstr>
      <vt:lpstr>North &amp; South Korea continued..</vt:lpstr>
      <vt:lpstr>Slide 26</vt:lpstr>
      <vt:lpstr>Slide 27</vt:lpstr>
      <vt:lpstr>CHINA!</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The USA lost the Vietnam war for the following reasons:  1.No support at home 2. Didn’t know the geography 3. Communist used guerilla war tactics 4. South Vietnam did not completely support USA  5. DRAFT!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Asia</dc:title>
  <dc:creator>E199501894</dc:creator>
  <cp:lastModifiedBy>e200602190</cp:lastModifiedBy>
  <cp:revision>3545</cp:revision>
  <dcterms:created xsi:type="dcterms:W3CDTF">2009-01-26T19:14:27Z</dcterms:created>
  <dcterms:modified xsi:type="dcterms:W3CDTF">2011-02-09T20:46:49Z</dcterms:modified>
</cp:coreProperties>
</file>