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slides/slide5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s/slide50.xml" ContentType="application/vnd.openxmlformats-officedocument.presentationml.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5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54"/>
  </p:handoutMasterIdLst>
  <p:sldIdLst>
    <p:sldId id="274" r:id="rId2"/>
    <p:sldId id="275" r:id="rId3"/>
    <p:sldId id="336" r:id="rId4"/>
    <p:sldId id="308" r:id="rId5"/>
    <p:sldId id="337" r:id="rId6"/>
    <p:sldId id="259" r:id="rId7"/>
    <p:sldId id="276" r:id="rId8"/>
    <p:sldId id="270" r:id="rId9"/>
    <p:sldId id="277" r:id="rId10"/>
    <p:sldId id="272" r:id="rId11"/>
    <p:sldId id="269" r:id="rId12"/>
    <p:sldId id="279" r:id="rId13"/>
    <p:sldId id="264" r:id="rId14"/>
    <p:sldId id="280" r:id="rId15"/>
    <p:sldId id="287" r:id="rId16"/>
    <p:sldId id="273" r:id="rId17"/>
    <p:sldId id="271" r:id="rId18"/>
    <p:sldId id="282" r:id="rId19"/>
    <p:sldId id="260" r:id="rId20"/>
    <p:sldId id="268" r:id="rId21"/>
    <p:sldId id="338" r:id="rId22"/>
    <p:sldId id="292" r:id="rId23"/>
    <p:sldId id="339" r:id="rId24"/>
    <p:sldId id="293" r:id="rId25"/>
    <p:sldId id="295" r:id="rId26"/>
    <p:sldId id="340" r:id="rId27"/>
    <p:sldId id="297" r:id="rId28"/>
    <p:sldId id="299" r:id="rId29"/>
    <p:sldId id="353" r:id="rId30"/>
    <p:sldId id="307" r:id="rId31"/>
    <p:sldId id="300" r:id="rId32"/>
    <p:sldId id="319" r:id="rId33"/>
    <p:sldId id="316" r:id="rId34"/>
    <p:sldId id="301" r:id="rId35"/>
    <p:sldId id="305" r:id="rId36"/>
    <p:sldId id="317" r:id="rId37"/>
    <p:sldId id="341" r:id="rId38"/>
    <p:sldId id="342" r:id="rId39"/>
    <p:sldId id="263" r:id="rId40"/>
    <p:sldId id="311" r:id="rId41"/>
    <p:sldId id="318" r:id="rId42"/>
    <p:sldId id="283" r:id="rId43"/>
    <p:sldId id="343" r:id="rId44"/>
    <p:sldId id="344" r:id="rId45"/>
    <p:sldId id="345" r:id="rId46"/>
    <p:sldId id="346" r:id="rId47"/>
    <p:sldId id="347" r:id="rId48"/>
    <p:sldId id="261" r:id="rId49"/>
    <p:sldId id="348" r:id="rId50"/>
    <p:sldId id="349" r:id="rId51"/>
    <p:sldId id="350" r:id="rId52"/>
    <p:sldId id="351" r:id="rId53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CC"/>
    <a:srgbClr val="66FF99"/>
    <a:srgbClr val="F79646"/>
    <a:srgbClr val="A99E67"/>
    <a:srgbClr val="C4BD9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978" autoAdjust="0"/>
    <p:restoredTop sz="94667" autoAdjust="0"/>
  </p:normalViewPr>
  <p:slideViewPr>
    <p:cSldViewPr>
      <p:cViewPr varScale="1">
        <p:scale>
          <a:sx n="74" d="100"/>
          <a:sy n="74" d="100"/>
        </p:scale>
        <p:origin x="-80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A26800A-A502-4363-9182-6BC3459164C3}" type="datetimeFigureOut">
              <a:rPr lang="en-US" smtClean="0"/>
              <a:pPr/>
              <a:t>11/17/2010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105763F-4A02-467F-B4AF-EC342BB77D9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D65925E-6A00-45B4-9247-A5AC0D0CFB56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A434BAB-6A73-4CEB-BFC3-3218824C90D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FA8D2D-3C35-49C5-B415-565726FE6C33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7845DAB-02F5-46D3-BF1E-AC3D3324A81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2C746B1-A749-44A3-AC8A-786F54F31796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6EA743-66C4-4BB2-B0A6-1ADDB52A729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47F9976C-2866-440A-8ABB-8FE1723BED6B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ED38048-BC6D-47AB-A702-CA2500F3FA4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6A63628B-2369-4A1D-9257-726DB0834F7E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760C0C5-E913-459B-B088-F4A7B649B35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A5A0F5ED-AB05-4061-BCAC-E900D3479124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9470BF8-8E07-47EB-BCEF-A1ACCB6F6CA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8DEB73D-77C9-42E4-B20C-A64384085841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229FCA0-2BD9-48AB-96DE-128C25FF60D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705990B-6B2D-422E-B427-9CE6F6F6F0F4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F145911-90AB-4EB4-A65B-800A68EB47F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994949C-B8AB-401D-91EB-320D34DE81CE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EBA8EDA-751E-4543-BD22-822DFBBE79C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7AA54DA2-C2FE-43E1-99FD-ACC8C8076116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21EE499A-E402-4E0A-A2DE-9145305C31B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pPr>
              <a:defRPr/>
            </a:pPr>
            <a:fld id="{B7F7FFC5-5104-4BF6-A51D-4ACE1A4545E3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pPr>
              <a:defRPr/>
            </a:pPr>
            <a:fld id="{2D901165-B36A-410C-93D1-47E8C56A589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6AE9595B-66B5-454E-BAAD-A4E0383D030B}" type="datetimeFigureOut">
              <a:rPr lang="en-US" smtClean="0"/>
              <a:pPr>
                <a:defRPr/>
              </a:pPr>
              <a:t>11/17/2010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pPr>
              <a:defRPr/>
            </a:pPr>
            <a:fld id="{0788A73A-8320-4D08-A3AF-FA5AAFB240B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Box 1"/>
          <p:cNvSpPr txBox="1">
            <a:spLocks noChangeArrowheads="1"/>
          </p:cNvSpPr>
          <p:nvPr/>
        </p:nvSpPr>
        <p:spPr bwMode="auto">
          <a:xfrm>
            <a:off x="533400" y="1143000"/>
            <a:ext cx="8153400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800" b="1" dirty="0" smtClean="0">
                <a:solidFill>
                  <a:srgbClr val="FF66CC"/>
                </a:solidFill>
                <a:latin typeface="Bell MT" pitchFamily="18" charset="0"/>
              </a:rPr>
              <a:t>Africa – Unit 2</a:t>
            </a:r>
          </a:p>
          <a:p>
            <a:pPr algn="ctr"/>
            <a:r>
              <a:rPr lang="en-US" sz="8800" b="1" dirty="0" smtClean="0">
                <a:solidFill>
                  <a:srgbClr val="FF66CC"/>
                </a:solidFill>
                <a:latin typeface="Bell MT" pitchFamily="18" charset="0"/>
              </a:rPr>
              <a:t>          REVIEW</a:t>
            </a:r>
          </a:p>
          <a:p>
            <a:pPr algn="ctr"/>
            <a:r>
              <a:rPr lang="en-US" sz="8800" b="1" dirty="0" smtClean="0">
                <a:solidFill>
                  <a:srgbClr val="FF66CC"/>
                </a:solidFill>
                <a:latin typeface="Bell MT" pitchFamily="18" charset="0"/>
              </a:rPr>
              <a:t>           </a:t>
            </a:r>
            <a:r>
              <a:rPr lang="en-US" sz="8800" dirty="0" smtClean="0">
                <a:solidFill>
                  <a:srgbClr val="FF66CC"/>
                </a:solidFill>
                <a:latin typeface="Bell MT" pitchFamily="18" charset="0"/>
              </a:rPr>
              <a:t>GAME!!!</a:t>
            </a:r>
            <a:endParaRPr lang="en-US" sz="8800" dirty="0">
              <a:solidFill>
                <a:srgbClr val="FF66CC"/>
              </a:solidFill>
              <a:latin typeface="Bell MT" pitchFamily="18" charset="0"/>
            </a:endParaRPr>
          </a:p>
        </p:txBody>
      </p:sp>
      <p:pic>
        <p:nvPicPr>
          <p:cNvPr id="3" name="Picture 2" descr="http://edtech.kennesaw.edu/jcheek1/africa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362200"/>
            <a:ext cx="3657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5-Point Star 2"/>
          <p:cNvSpPr/>
          <p:nvPr/>
        </p:nvSpPr>
        <p:spPr>
          <a:xfrm>
            <a:off x="4953000" y="914400"/>
            <a:ext cx="609600" cy="533400"/>
          </a:xfrm>
          <a:prstGeom prst="star5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0245" name="TextBox 4"/>
          <p:cNvSpPr txBox="1">
            <a:spLocks noChangeArrowheads="1"/>
          </p:cNvSpPr>
          <p:nvPr/>
        </p:nvSpPr>
        <p:spPr bwMode="auto">
          <a:xfrm>
            <a:off x="6096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country is this?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2200" y="457200"/>
            <a:ext cx="2438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EGYPT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290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629400" y="29718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292" name="TextBox 4"/>
          <p:cNvSpPr txBox="1">
            <a:spLocks noChangeArrowheads="1"/>
          </p:cNvSpPr>
          <p:nvPr/>
        </p:nvSpPr>
        <p:spPr bwMode="auto">
          <a:xfrm>
            <a:off x="6781800" y="3124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lake is this?</a:t>
            </a:r>
          </a:p>
        </p:txBody>
      </p:sp>
      <p:sp>
        <p:nvSpPr>
          <p:cNvPr id="6" name="Freeform 5"/>
          <p:cNvSpPr/>
          <p:nvPr/>
        </p:nvSpPr>
        <p:spPr>
          <a:xfrm>
            <a:off x="5499100" y="3521075"/>
            <a:ext cx="306388" cy="339725"/>
          </a:xfrm>
          <a:custGeom>
            <a:avLst/>
            <a:gdLst>
              <a:gd name="connsiteX0" fmla="*/ 38636 w 306183"/>
              <a:gd name="connsiteY0" fmla="*/ 278851 h 340669"/>
              <a:gd name="connsiteX1" fmla="*/ 25758 w 306183"/>
              <a:gd name="connsiteY1" fmla="*/ 175820 h 340669"/>
              <a:gd name="connsiteX2" fmla="*/ 0 w 306183"/>
              <a:gd name="connsiteY2" fmla="*/ 98546 h 340669"/>
              <a:gd name="connsiteX3" fmla="*/ 12879 w 306183"/>
              <a:gd name="connsiteY3" fmla="*/ 59910 h 340669"/>
              <a:gd name="connsiteX4" fmla="*/ 64394 w 306183"/>
              <a:gd name="connsiteY4" fmla="*/ 47031 h 340669"/>
              <a:gd name="connsiteX5" fmla="*/ 193183 w 306183"/>
              <a:gd name="connsiteY5" fmla="*/ 8394 h 340669"/>
              <a:gd name="connsiteX6" fmla="*/ 257577 w 306183"/>
              <a:gd name="connsiteY6" fmla="*/ 21273 h 340669"/>
              <a:gd name="connsiteX7" fmla="*/ 193183 w 306183"/>
              <a:gd name="connsiteY7" fmla="*/ 214456 h 340669"/>
              <a:gd name="connsiteX8" fmla="*/ 167425 w 306183"/>
              <a:gd name="connsiteY8" fmla="*/ 253093 h 340669"/>
              <a:gd name="connsiteX9" fmla="*/ 154546 w 306183"/>
              <a:gd name="connsiteY9" fmla="*/ 330366 h 340669"/>
              <a:gd name="connsiteX10" fmla="*/ 38636 w 306183"/>
              <a:gd name="connsiteY10" fmla="*/ 304608 h 340669"/>
              <a:gd name="connsiteX11" fmla="*/ 0 w 306183"/>
              <a:gd name="connsiteY11" fmla="*/ 227335 h 340669"/>
              <a:gd name="connsiteX12" fmla="*/ 12879 w 306183"/>
              <a:gd name="connsiteY12" fmla="*/ 175820 h 340669"/>
              <a:gd name="connsiteX13" fmla="*/ 25758 w 306183"/>
              <a:gd name="connsiteY13" fmla="*/ 162941 h 3406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06183" h="340669">
                <a:moveTo>
                  <a:pt x="38636" y="278851"/>
                </a:moveTo>
                <a:cubicBezTo>
                  <a:pt x="34343" y="244507"/>
                  <a:pt x="33010" y="209663"/>
                  <a:pt x="25758" y="175820"/>
                </a:cubicBezTo>
                <a:cubicBezTo>
                  <a:pt x="20069" y="149271"/>
                  <a:pt x="0" y="98546"/>
                  <a:pt x="0" y="98546"/>
                </a:cubicBezTo>
                <a:cubicBezTo>
                  <a:pt x="4293" y="85667"/>
                  <a:pt x="2278" y="68390"/>
                  <a:pt x="12879" y="59910"/>
                </a:cubicBezTo>
                <a:cubicBezTo>
                  <a:pt x="26701" y="48853"/>
                  <a:pt x="47440" y="52117"/>
                  <a:pt x="64394" y="47031"/>
                </a:cubicBezTo>
                <a:cubicBezTo>
                  <a:pt x="221163" y="0"/>
                  <a:pt x="74448" y="38078"/>
                  <a:pt x="193183" y="8394"/>
                </a:cubicBezTo>
                <a:cubicBezTo>
                  <a:pt x="214648" y="12687"/>
                  <a:pt x="251937" y="122"/>
                  <a:pt x="257577" y="21273"/>
                </a:cubicBezTo>
                <a:cubicBezTo>
                  <a:pt x="306183" y="203545"/>
                  <a:pt x="284721" y="191571"/>
                  <a:pt x="193183" y="214456"/>
                </a:cubicBezTo>
                <a:cubicBezTo>
                  <a:pt x="184597" y="227335"/>
                  <a:pt x="172320" y="238409"/>
                  <a:pt x="167425" y="253093"/>
                </a:cubicBezTo>
                <a:cubicBezTo>
                  <a:pt x="159167" y="277866"/>
                  <a:pt x="175795" y="315188"/>
                  <a:pt x="154546" y="330366"/>
                </a:cubicBezTo>
                <a:cubicBezTo>
                  <a:pt x="140122" y="340669"/>
                  <a:pt x="62410" y="312533"/>
                  <a:pt x="38636" y="304608"/>
                </a:cubicBezTo>
                <a:cubicBezTo>
                  <a:pt x="25613" y="285073"/>
                  <a:pt x="0" y="253995"/>
                  <a:pt x="0" y="227335"/>
                </a:cubicBezTo>
                <a:cubicBezTo>
                  <a:pt x="0" y="209635"/>
                  <a:pt x="6305" y="192254"/>
                  <a:pt x="12879" y="175820"/>
                </a:cubicBezTo>
                <a:cubicBezTo>
                  <a:pt x="15134" y="170183"/>
                  <a:pt x="21465" y="167234"/>
                  <a:pt x="25758" y="162941"/>
                </a:cubicBezTo>
              </a:path>
            </a:pathLst>
          </a:custGeom>
          <a:solidFill>
            <a:schemeClr val="tx2">
              <a:lumMod val="60000"/>
              <a:lumOff val="4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381000" y="3733800"/>
            <a:ext cx="3124200" cy="1446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>
                <a:solidFill>
                  <a:srgbClr val="C00000"/>
                </a:solidFill>
              </a:rPr>
              <a:t>LAKE VICTORIA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1"/>
          <p:cNvSpPr txBox="1">
            <a:spLocks noChangeArrowheads="1"/>
          </p:cNvSpPr>
          <p:nvPr/>
        </p:nvSpPr>
        <p:spPr bwMode="auto">
          <a:xfrm>
            <a:off x="762000" y="1447800"/>
            <a:ext cx="71628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 smtClean="0"/>
              <a:t>What leader is responsible for making Apartheid illegal?</a:t>
            </a:r>
            <a:endParaRPr lang="en-US" sz="4000" dirty="0"/>
          </a:p>
          <a:p>
            <a:endParaRPr lang="en-US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81000" y="3886200"/>
            <a:ext cx="8001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F.W. </a:t>
            </a:r>
            <a:r>
              <a:rPr lang="en-US" sz="6000" b="1" dirty="0" smtClean="0">
                <a:solidFill>
                  <a:srgbClr val="0070C0"/>
                </a:solidFill>
              </a:rPr>
              <a:t>de Klerk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620000" cy="6858000"/>
          </a:xfrm>
          <a:prstGeom prst="rect">
            <a:avLst/>
          </a:prstGeom>
          <a:noFill/>
          <a:ln w="25400" cap="rnd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629400" y="29718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340" name="TextBox 4"/>
          <p:cNvSpPr txBox="1">
            <a:spLocks noChangeArrowheads="1"/>
          </p:cNvSpPr>
          <p:nvPr/>
        </p:nvSpPr>
        <p:spPr bwMode="auto">
          <a:xfrm>
            <a:off x="6781800" y="3124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River is this?</a:t>
            </a:r>
          </a:p>
        </p:txBody>
      </p:sp>
      <p:sp>
        <p:nvSpPr>
          <p:cNvPr id="18" name="Freeform 17"/>
          <p:cNvSpPr/>
          <p:nvPr/>
        </p:nvSpPr>
        <p:spPr>
          <a:xfrm>
            <a:off x="3773488" y="3176588"/>
            <a:ext cx="1493837" cy="1473200"/>
          </a:xfrm>
          <a:custGeom>
            <a:avLst/>
            <a:gdLst>
              <a:gd name="connsiteX0" fmla="*/ 0 w 1493949"/>
              <a:gd name="connsiteY0" fmla="*/ 892791 h 1472340"/>
              <a:gd name="connsiteX1" fmla="*/ 12879 w 1493949"/>
              <a:gd name="connsiteY1" fmla="*/ 854154 h 1472340"/>
              <a:gd name="connsiteX2" fmla="*/ 51515 w 1493949"/>
              <a:gd name="connsiteY2" fmla="*/ 841275 h 1472340"/>
              <a:gd name="connsiteX3" fmla="*/ 128789 w 1493949"/>
              <a:gd name="connsiteY3" fmla="*/ 828397 h 1472340"/>
              <a:gd name="connsiteX4" fmla="*/ 283335 w 1493949"/>
              <a:gd name="connsiteY4" fmla="*/ 751123 h 1472340"/>
              <a:gd name="connsiteX5" fmla="*/ 321972 w 1493949"/>
              <a:gd name="connsiteY5" fmla="*/ 738244 h 1472340"/>
              <a:gd name="connsiteX6" fmla="*/ 334851 w 1493949"/>
              <a:gd name="connsiteY6" fmla="*/ 699608 h 1472340"/>
              <a:gd name="connsiteX7" fmla="*/ 347729 w 1493949"/>
              <a:gd name="connsiteY7" fmla="*/ 557940 h 1472340"/>
              <a:gd name="connsiteX8" fmla="*/ 425003 w 1493949"/>
              <a:gd name="connsiteY8" fmla="*/ 519304 h 1472340"/>
              <a:gd name="connsiteX9" fmla="*/ 450760 w 1493949"/>
              <a:gd name="connsiteY9" fmla="*/ 480667 h 1472340"/>
              <a:gd name="connsiteX10" fmla="*/ 463639 w 1493949"/>
              <a:gd name="connsiteY10" fmla="*/ 351878 h 1472340"/>
              <a:gd name="connsiteX11" fmla="*/ 476518 w 1493949"/>
              <a:gd name="connsiteY11" fmla="*/ 313242 h 1472340"/>
              <a:gd name="connsiteX12" fmla="*/ 515155 w 1493949"/>
              <a:gd name="connsiteY12" fmla="*/ 287484 h 1472340"/>
              <a:gd name="connsiteX13" fmla="*/ 540913 w 1493949"/>
              <a:gd name="connsiteY13" fmla="*/ 248847 h 1472340"/>
              <a:gd name="connsiteX14" fmla="*/ 553791 w 1493949"/>
              <a:gd name="connsiteY14" fmla="*/ 184453 h 1472340"/>
              <a:gd name="connsiteX15" fmla="*/ 631065 w 1493949"/>
              <a:gd name="connsiteY15" fmla="*/ 171574 h 1472340"/>
              <a:gd name="connsiteX16" fmla="*/ 682580 w 1493949"/>
              <a:gd name="connsiteY16" fmla="*/ 94301 h 1472340"/>
              <a:gd name="connsiteX17" fmla="*/ 875763 w 1493949"/>
              <a:gd name="connsiteY17" fmla="*/ 55664 h 1472340"/>
              <a:gd name="connsiteX18" fmla="*/ 914400 w 1493949"/>
              <a:gd name="connsiteY18" fmla="*/ 17028 h 1472340"/>
              <a:gd name="connsiteX19" fmla="*/ 1120462 w 1493949"/>
              <a:gd name="connsiteY19" fmla="*/ 55664 h 1472340"/>
              <a:gd name="connsiteX20" fmla="*/ 1146220 w 1493949"/>
              <a:gd name="connsiteY20" fmla="*/ 94301 h 1472340"/>
              <a:gd name="connsiteX21" fmla="*/ 1171977 w 1493949"/>
              <a:gd name="connsiteY21" fmla="*/ 171574 h 1472340"/>
              <a:gd name="connsiteX22" fmla="*/ 1197735 w 1493949"/>
              <a:gd name="connsiteY22" fmla="*/ 210211 h 1472340"/>
              <a:gd name="connsiteX23" fmla="*/ 1223493 w 1493949"/>
              <a:gd name="connsiteY23" fmla="*/ 287484 h 1472340"/>
              <a:gd name="connsiteX24" fmla="*/ 1300766 w 1493949"/>
              <a:gd name="connsiteY24" fmla="*/ 364757 h 1472340"/>
              <a:gd name="connsiteX25" fmla="*/ 1378039 w 1493949"/>
              <a:gd name="connsiteY25" fmla="*/ 416273 h 1472340"/>
              <a:gd name="connsiteX26" fmla="*/ 1403797 w 1493949"/>
              <a:gd name="connsiteY26" fmla="*/ 454909 h 1472340"/>
              <a:gd name="connsiteX27" fmla="*/ 1416676 w 1493949"/>
              <a:gd name="connsiteY27" fmla="*/ 699608 h 1472340"/>
              <a:gd name="connsiteX28" fmla="*/ 1429555 w 1493949"/>
              <a:gd name="connsiteY28" fmla="*/ 738244 h 1472340"/>
              <a:gd name="connsiteX29" fmla="*/ 1455313 w 1493949"/>
              <a:gd name="connsiteY29" fmla="*/ 776881 h 1472340"/>
              <a:gd name="connsiteX30" fmla="*/ 1493949 w 1493949"/>
              <a:gd name="connsiteY30" fmla="*/ 802639 h 1472340"/>
              <a:gd name="connsiteX31" fmla="*/ 1481070 w 1493949"/>
              <a:gd name="connsiteY31" fmla="*/ 1085974 h 1472340"/>
              <a:gd name="connsiteX32" fmla="*/ 1442434 w 1493949"/>
              <a:gd name="connsiteY32" fmla="*/ 1163247 h 1472340"/>
              <a:gd name="connsiteX33" fmla="*/ 1429555 w 1493949"/>
              <a:gd name="connsiteY33" fmla="*/ 1201884 h 1472340"/>
              <a:gd name="connsiteX34" fmla="*/ 1442434 w 1493949"/>
              <a:gd name="connsiteY34" fmla="*/ 1266278 h 1472340"/>
              <a:gd name="connsiteX35" fmla="*/ 1455313 w 1493949"/>
              <a:gd name="connsiteY35" fmla="*/ 1304915 h 1472340"/>
              <a:gd name="connsiteX36" fmla="*/ 1468191 w 1493949"/>
              <a:gd name="connsiteY36" fmla="*/ 1472340 h 14723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493949" h="1472340">
                <a:moveTo>
                  <a:pt x="0" y="892791"/>
                </a:moveTo>
                <a:cubicBezTo>
                  <a:pt x="4293" y="879912"/>
                  <a:pt x="3280" y="863754"/>
                  <a:pt x="12879" y="854154"/>
                </a:cubicBezTo>
                <a:cubicBezTo>
                  <a:pt x="22478" y="844555"/>
                  <a:pt x="38263" y="844220"/>
                  <a:pt x="51515" y="841275"/>
                </a:cubicBezTo>
                <a:cubicBezTo>
                  <a:pt x="77006" y="835610"/>
                  <a:pt x="103031" y="832690"/>
                  <a:pt x="128789" y="828397"/>
                </a:cubicBezTo>
                <a:cubicBezTo>
                  <a:pt x="228652" y="761821"/>
                  <a:pt x="176694" y="786670"/>
                  <a:pt x="283335" y="751123"/>
                </a:cubicBezTo>
                <a:lnTo>
                  <a:pt x="321972" y="738244"/>
                </a:lnTo>
                <a:cubicBezTo>
                  <a:pt x="326265" y="725365"/>
                  <a:pt x="332931" y="713047"/>
                  <a:pt x="334851" y="699608"/>
                </a:cubicBezTo>
                <a:cubicBezTo>
                  <a:pt x="341557" y="652667"/>
                  <a:pt x="333784" y="603261"/>
                  <a:pt x="347729" y="557940"/>
                </a:cubicBezTo>
                <a:cubicBezTo>
                  <a:pt x="353436" y="539392"/>
                  <a:pt x="410470" y="524148"/>
                  <a:pt x="425003" y="519304"/>
                </a:cubicBezTo>
                <a:cubicBezTo>
                  <a:pt x="433589" y="506425"/>
                  <a:pt x="447280" y="495749"/>
                  <a:pt x="450760" y="480667"/>
                </a:cubicBezTo>
                <a:cubicBezTo>
                  <a:pt x="460461" y="438628"/>
                  <a:pt x="457079" y="394520"/>
                  <a:pt x="463639" y="351878"/>
                </a:cubicBezTo>
                <a:cubicBezTo>
                  <a:pt x="465703" y="338461"/>
                  <a:pt x="468037" y="323842"/>
                  <a:pt x="476518" y="313242"/>
                </a:cubicBezTo>
                <a:cubicBezTo>
                  <a:pt x="486188" y="301155"/>
                  <a:pt x="502276" y="296070"/>
                  <a:pt x="515155" y="287484"/>
                </a:cubicBezTo>
                <a:cubicBezTo>
                  <a:pt x="523741" y="274605"/>
                  <a:pt x="535478" y="263340"/>
                  <a:pt x="540913" y="248847"/>
                </a:cubicBezTo>
                <a:cubicBezTo>
                  <a:pt x="548599" y="228351"/>
                  <a:pt x="537171" y="198699"/>
                  <a:pt x="553791" y="184453"/>
                </a:cubicBezTo>
                <a:cubicBezTo>
                  <a:pt x="573618" y="167459"/>
                  <a:pt x="605307" y="175867"/>
                  <a:pt x="631065" y="171574"/>
                </a:cubicBezTo>
                <a:cubicBezTo>
                  <a:pt x="648237" y="145816"/>
                  <a:pt x="653212" y="104091"/>
                  <a:pt x="682580" y="94301"/>
                </a:cubicBezTo>
                <a:cubicBezTo>
                  <a:pt x="796732" y="56250"/>
                  <a:pt x="732868" y="71541"/>
                  <a:pt x="875763" y="55664"/>
                </a:cubicBezTo>
                <a:cubicBezTo>
                  <a:pt x="888642" y="42785"/>
                  <a:pt x="896327" y="19287"/>
                  <a:pt x="914400" y="17028"/>
                </a:cubicBezTo>
                <a:cubicBezTo>
                  <a:pt x="1050619" y="0"/>
                  <a:pt x="1048150" y="7456"/>
                  <a:pt x="1120462" y="55664"/>
                </a:cubicBezTo>
                <a:cubicBezTo>
                  <a:pt x="1129048" y="68543"/>
                  <a:pt x="1139934" y="80156"/>
                  <a:pt x="1146220" y="94301"/>
                </a:cubicBezTo>
                <a:cubicBezTo>
                  <a:pt x="1157247" y="119112"/>
                  <a:pt x="1156916" y="148983"/>
                  <a:pt x="1171977" y="171574"/>
                </a:cubicBezTo>
                <a:cubicBezTo>
                  <a:pt x="1180563" y="184453"/>
                  <a:pt x="1191448" y="196066"/>
                  <a:pt x="1197735" y="210211"/>
                </a:cubicBezTo>
                <a:cubicBezTo>
                  <a:pt x="1208762" y="235022"/>
                  <a:pt x="1204294" y="268285"/>
                  <a:pt x="1223493" y="287484"/>
                </a:cubicBezTo>
                <a:cubicBezTo>
                  <a:pt x="1249251" y="313242"/>
                  <a:pt x="1270457" y="344551"/>
                  <a:pt x="1300766" y="364757"/>
                </a:cubicBezTo>
                <a:lnTo>
                  <a:pt x="1378039" y="416273"/>
                </a:lnTo>
                <a:cubicBezTo>
                  <a:pt x="1386625" y="429152"/>
                  <a:pt x="1401706" y="439573"/>
                  <a:pt x="1403797" y="454909"/>
                </a:cubicBezTo>
                <a:cubicBezTo>
                  <a:pt x="1414833" y="535839"/>
                  <a:pt x="1409281" y="618264"/>
                  <a:pt x="1416676" y="699608"/>
                </a:cubicBezTo>
                <a:cubicBezTo>
                  <a:pt x="1417905" y="713128"/>
                  <a:pt x="1423484" y="726102"/>
                  <a:pt x="1429555" y="738244"/>
                </a:cubicBezTo>
                <a:cubicBezTo>
                  <a:pt x="1436477" y="752088"/>
                  <a:pt x="1444368" y="765936"/>
                  <a:pt x="1455313" y="776881"/>
                </a:cubicBezTo>
                <a:cubicBezTo>
                  <a:pt x="1466258" y="787826"/>
                  <a:pt x="1481070" y="794053"/>
                  <a:pt x="1493949" y="802639"/>
                </a:cubicBezTo>
                <a:cubicBezTo>
                  <a:pt x="1489656" y="897084"/>
                  <a:pt x="1488609" y="991733"/>
                  <a:pt x="1481070" y="1085974"/>
                </a:cubicBezTo>
                <a:cubicBezTo>
                  <a:pt x="1477987" y="1124511"/>
                  <a:pt x="1458972" y="1130171"/>
                  <a:pt x="1442434" y="1163247"/>
                </a:cubicBezTo>
                <a:cubicBezTo>
                  <a:pt x="1436363" y="1175389"/>
                  <a:pt x="1433848" y="1189005"/>
                  <a:pt x="1429555" y="1201884"/>
                </a:cubicBezTo>
                <a:cubicBezTo>
                  <a:pt x="1433848" y="1223349"/>
                  <a:pt x="1437125" y="1245042"/>
                  <a:pt x="1442434" y="1266278"/>
                </a:cubicBezTo>
                <a:cubicBezTo>
                  <a:pt x="1445727" y="1279448"/>
                  <a:pt x="1453081" y="1291524"/>
                  <a:pt x="1455313" y="1304915"/>
                </a:cubicBezTo>
                <a:cubicBezTo>
                  <a:pt x="1470087" y="1393563"/>
                  <a:pt x="1468191" y="1401532"/>
                  <a:pt x="1468191" y="147234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1143000" y="3733800"/>
            <a:ext cx="2362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b="1" dirty="0">
                <a:solidFill>
                  <a:srgbClr val="C00000"/>
                </a:solidFill>
              </a:rPr>
              <a:t>CONGO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extBox 1"/>
          <p:cNvSpPr txBox="1">
            <a:spLocks noChangeArrowheads="1"/>
          </p:cNvSpPr>
          <p:nvPr/>
        </p:nvSpPr>
        <p:spPr bwMode="auto">
          <a:xfrm>
            <a:off x="838200" y="990600"/>
            <a:ext cx="7010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What ethnic group lives in Central &amp; Southern Africa?</a:t>
            </a:r>
            <a:endParaRPr lang="en-US" sz="4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1905000" y="4648200"/>
            <a:ext cx="50292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 dirty="0" smtClean="0">
                <a:solidFill>
                  <a:srgbClr val="0070C0"/>
                </a:solidFill>
              </a:rPr>
              <a:t>Bantu</a:t>
            </a:r>
            <a:endParaRPr lang="en-US" sz="6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Box 2"/>
          <p:cNvSpPr txBox="1">
            <a:spLocks noChangeArrowheads="1"/>
          </p:cNvSpPr>
          <p:nvPr/>
        </p:nvSpPr>
        <p:spPr bwMode="auto">
          <a:xfrm>
            <a:off x="533400" y="1295400"/>
            <a:ext cx="80772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Why did Europeans build empires in Africa?</a:t>
            </a: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0" y="3276600"/>
            <a:ext cx="9144000" cy="230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Europeans wanted the natural resources found there, and to expand their empires.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620000" cy="6858000"/>
          </a:xfrm>
          <a:prstGeom prst="rect">
            <a:avLst/>
          </a:prstGeom>
          <a:noFill/>
          <a:ln w="25400" cap="rnd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629400" y="29718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412" name="TextBox 4"/>
          <p:cNvSpPr txBox="1">
            <a:spLocks noChangeArrowheads="1"/>
          </p:cNvSpPr>
          <p:nvPr/>
        </p:nvSpPr>
        <p:spPr bwMode="auto">
          <a:xfrm>
            <a:off x="6781800" y="3124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River is this?</a:t>
            </a:r>
          </a:p>
        </p:txBody>
      </p:sp>
      <p:sp>
        <p:nvSpPr>
          <p:cNvPr id="6" name="Freeform 5"/>
          <p:cNvSpPr/>
          <p:nvPr/>
        </p:nvSpPr>
        <p:spPr>
          <a:xfrm>
            <a:off x="5189538" y="695325"/>
            <a:ext cx="442912" cy="3090863"/>
          </a:xfrm>
          <a:custGeom>
            <a:avLst/>
            <a:gdLst>
              <a:gd name="connsiteX0" fmla="*/ 0 w 441699"/>
              <a:gd name="connsiteY0" fmla="*/ 0 h 3089939"/>
              <a:gd name="connsiteX1" fmla="*/ 25758 w 441699"/>
              <a:gd name="connsiteY1" fmla="*/ 90152 h 3089939"/>
              <a:gd name="connsiteX2" fmla="*/ 51515 w 441699"/>
              <a:gd name="connsiteY2" fmla="*/ 283335 h 3089939"/>
              <a:gd name="connsiteX3" fmla="*/ 64394 w 441699"/>
              <a:gd name="connsiteY3" fmla="*/ 321972 h 3089939"/>
              <a:gd name="connsiteX4" fmla="*/ 103031 w 441699"/>
              <a:gd name="connsiteY4" fmla="*/ 347730 h 3089939"/>
              <a:gd name="connsiteX5" fmla="*/ 244699 w 441699"/>
              <a:gd name="connsiteY5" fmla="*/ 373487 h 3089939"/>
              <a:gd name="connsiteX6" fmla="*/ 231820 w 441699"/>
              <a:gd name="connsiteY6" fmla="*/ 1493949 h 3089939"/>
              <a:gd name="connsiteX7" fmla="*/ 296214 w 441699"/>
              <a:gd name="connsiteY7" fmla="*/ 1944710 h 3089939"/>
              <a:gd name="connsiteX8" fmla="*/ 399245 w 441699"/>
              <a:gd name="connsiteY8" fmla="*/ 1957589 h 3089939"/>
              <a:gd name="connsiteX9" fmla="*/ 412124 w 441699"/>
              <a:gd name="connsiteY9" fmla="*/ 2550017 h 3089939"/>
              <a:gd name="connsiteX10" fmla="*/ 437882 w 441699"/>
              <a:gd name="connsiteY10" fmla="*/ 2588654 h 3089939"/>
              <a:gd name="connsiteX11" fmla="*/ 425003 w 441699"/>
              <a:gd name="connsiteY11" fmla="*/ 2897747 h 3089939"/>
              <a:gd name="connsiteX12" fmla="*/ 412124 w 441699"/>
              <a:gd name="connsiteY12" fmla="*/ 2949262 h 30899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441699" h="3089939">
                <a:moveTo>
                  <a:pt x="0" y="0"/>
                </a:moveTo>
                <a:cubicBezTo>
                  <a:pt x="9794" y="29381"/>
                  <a:pt x="20907" y="59429"/>
                  <a:pt x="25758" y="90152"/>
                </a:cubicBezTo>
                <a:cubicBezTo>
                  <a:pt x="35890" y="154321"/>
                  <a:pt x="40835" y="219255"/>
                  <a:pt x="51515" y="283335"/>
                </a:cubicBezTo>
                <a:cubicBezTo>
                  <a:pt x="53747" y="296726"/>
                  <a:pt x="55913" y="311371"/>
                  <a:pt x="64394" y="321972"/>
                </a:cubicBezTo>
                <a:cubicBezTo>
                  <a:pt x="74063" y="334059"/>
                  <a:pt x="89186" y="340808"/>
                  <a:pt x="103031" y="347730"/>
                </a:cubicBezTo>
                <a:cubicBezTo>
                  <a:pt x="142738" y="367584"/>
                  <a:pt x="209180" y="369047"/>
                  <a:pt x="244699" y="373487"/>
                </a:cubicBezTo>
                <a:cubicBezTo>
                  <a:pt x="240406" y="746974"/>
                  <a:pt x="231820" y="1120437"/>
                  <a:pt x="231820" y="1493949"/>
                </a:cubicBezTo>
                <a:cubicBezTo>
                  <a:pt x="231820" y="1605724"/>
                  <a:pt x="119753" y="1900594"/>
                  <a:pt x="296214" y="1944710"/>
                </a:cubicBezTo>
                <a:cubicBezTo>
                  <a:pt x="329792" y="1953104"/>
                  <a:pt x="364901" y="1953296"/>
                  <a:pt x="399245" y="1957589"/>
                </a:cubicBezTo>
                <a:cubicBezTo>
                  <a:pt x="403538" y="2155065"/>
                  <a:pt x="400053" y="2352864"/>
                  <a:pt x="412124" y="2550017"/>
                </a:cubicBezTo>
                <a:cubicBezTo>
                  <a:pt x="413070" y="2565467"/>
                  <a:pt x="437309" y="2573186"/>
                  <a:pt x="437882" y="2588654"/>
                </a:cubicBezTo>
                <a:cubicBezTo>
                  <a:pt x="441699" y="2691704"/>
                  <a:pt x="432621" y="2794908"/>
                  <a:pt x="425003" y="2897747"/>
                </a:cubicBezTo>
                <a:cubicBezTo>
                  <a:pt x="410766" y="3089939"/>
                  <a:pt x="412124" y="2875536"/>
                  <a:pt x="412124" y="2949262"/>
                </a:cubicBezTo>
              </a:path>
            </a:pathLst>
          </a:cu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7" name="Freeform 6"/>
          <p:cNvSpPr/>
          <p:nvPr/>
        </p:nvSpPr>
        <p:spPr>
          <a:xfrm>
            <a:off x="5421313" y="657225"/>
            <a:ext cx="133350" cy="501650"/>
          </a:xfrm>
          <a:custGeom>
            <a:avLst/>
            <a:gdLst>
              <a:gd name="connsiteX0" fmla="*/ 12879 w 132860"/>
              <a:gd name="connsiteY0" fmla="*/ 502276 h 502276"/>
              <a:gd name="connsiteX1" fmla="*/ 0 w 132860"/>
              <a:gd name="connsiteY1" fmla="*/ 386366 h 502276"/>
              <a:gd name="connsiteX2" fmla="*/ 38636 w 132860"/>
              <a:gd name="connsiteY2" fmla="*/ 218940 h 502276"/>
              <a:gd name="connsiteX3" fmla="*/ 51515 w 132860"/>
              <a:gd name="connsiteY3" fmla="*/ 180304 h 502276"/>
              <a:gd name="connsiteX4" fmla="*/ 64394 w 132860"/>
              <a:gd name="connsiteY4" fmla="*/ 128788 h 502276"/>
              <a:gd name="connsiteX5" fmla="*/ 103031 w 132860"/>
              <a:gd name="connsiteY5" fmla="*/ 115909 h 502276"/>
              <a:gd name="connsiteX6" fmla="*/ 128788 w 132860"/>
              <a:gd name="connsiteY6" fmla="*/ 0 h 5022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32860" h="502276">
                <a:moveTo>
                  <a:pt x="12879" y="502276"/>
                </a:moveTo>
                <a:cubicBezTo>
                  <a:pt x="8586" y="463639"/>
                  <a:pt x="0" y="425240"/>
                  <a:pt x="0" y="386366"/>
                </a:cubicBezTo>
                <a:cubicBezTo>
                  <a:pt x="0" y="319496"/>
                  <a:pt x="18234" y="280147"/>
                  <a:pt x="38636" y="218940"/>
                </a:cubicBezTo>
                <a:cubicBezTo>
                  <a:pt x="42929" y="206061"/>
                  <a:pt x="48222" y="193474"/>
                  <a:pt x="51515" y="180304"/>
                </a:cubicBezTo>
                <a:cubicBezTo>
                  <a:pt x="55808" y="163132"/>
                  <a:pt x="53337" y="142610"/>
                  <a:pt x="64394" y="128788"/>
                </a:cubicBezTo>
                <a:cubicBezTo>
                  <a:pt x="72875" y="118187"/>
                  <a:pt x="90152" y="120202"/>
                  <a:pt x="103031" y="115909"/>
                </a:cubicBezTo>
                <a:cubicBezTo>
                  <a:pt x="132860" y="26418"/>
                  <a:pt x="128788" y="65787"/>
                  <a:pt x="128788" y="0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990600" y="3886200"/>
            <a:ext cx="22860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70C0"/>
                </a:solidFill>
              </a:rPr>
              <a:t>NILE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5-Point Star 2"/>
          <p:cNvSpPr/>
          <p:nvPr/>
        </p:nvSpPr>
        <p:spPr>
          <a:xfrm>
            <a:off x="4419600" y="6096000"/>
            <a:ext cx="609600" cy="533400"/>
          </a:xfrm>
          <a:prstGeom prst="star5">
            <a:avLst/>
          </a:prstGeom>
          <a:solidFill>
            <a:srgbClr val="FF66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437" name="TextBox 4"/>
          <p:cNvSpPr txBox="1">
            <a:spLocks noChangeArrowheads="1"/>
          </p:cNvSpPr>
          <p:nvPr/>
        </p:nvSpPr>
        <p:spPr bwMode="auto">
          <a:xfrm>
            <a:off x="6096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country is this?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172200" y="990600"/>
            <a:ext cx="2438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>
                <a:solidFill>
                  <a:srgbClr val="C00000"/>
                </a:solidFill>
              </a:rPr>
              <a:t>SOUTH AFRICA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extBox 1"/>
          <p:cNvSpPr txBox="1">
            <a:spLocks noChangeArrowheads="1"/>
          </p:cNvSpPr>
          <p:nvPr/>
        </p:nvSpPr>
        <p:spPr bwMode="auto">
          <a:xfrm>
            <a:off x="533400" y="1143000"/>
            <a:ext cx="77724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What religion is most common among the Swahili today? </a:t>
            </a:r>
            <a:endParaRPr lang="en-US" sz="4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14400" y="4572000"/>
            <a:ext cx="73152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rgbClr val="0070C0"/>
                </a:solidFill>
              </a:rPr>
              <a:t>Islam</a:t>
            </a:r>
            <a:endParaRPr lang="en-US" sz="60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5-Point Star 2"/>
          <p:cNvSpPr/>
          <p:nvPr/>
        </p:nvSpPr>
        <p:spPr>
          <a:xfrm>
            <a:off x="5867400" y="3276600"/>
            <a:ext cx="457200" cy="457200"/>
          </a:xfrm>
          <a:prstGeom prst="star5">
            <a:avLst/>
          </a:prstGeom>
          <a:solidFill>
            <a:srgbClr val="66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485" name="TextBox 4"/>
          <p:cNvSpPr txBox="1">
            <a:spLocks noChangeArrowheads="1"/>
          </p:cNvSpPr>
          <p:nvPr/>
        </p:nvSpPr>
        <p:spPr bwMode="auto">
          <a:xfrm>
            <a:off x="6096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country is this?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629400" y="1143000"/>
            <a:ext cx="22860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>
                <a:solidFill>
                  <a:srgbClr val="C00000"/>
                </a:solidFill>
              </a:rPr>
              <a:t>KENYA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8077200" cy="2586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In the Sahel, overgrazing and drought have resulted in a decrease in the grassland region. What is this process called?</a:t>
            </a:r>
          </a:p>
          <a:p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396240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</a:rPr>
              <a:t>DESERTIFICATION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8200" y="0"/>
            <a:ext cx="7620000" cy="6858000"/>
          </a:xfrm>
          <a:prstGeom prst="rect">
            <a:avLst/>
          </a:prstGeom>
          <a:noFill/>
          <a:ln w="25400" cap="rnd">
            <a:solidFill>
              <a:schemeClr val="accent1"/>
            </a:solidFill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295400" y="32766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1508" name="TextBox 4"/>
          <p:cNvSpPr txBox="1">
            <a:spLocks noChangeArrowheads="1"/>
          </p:cNvSpPr>
          <p:nvPr/>
        </p:nvSpPr>
        <p:spPr bwMode="auto">
          <a:xfrm>
            <a:off x="1447800" y="33528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River is this?</a:t>
            </a:r>
          </a:p>
        </p:txBody>
      </p:sp>
      <p:sp>
        <p:nvSpPr>
          <p:cNvPr id="7" name="Freeform 6"/>
          <p:cNvSpPr/>
          <p:nvPr/>
        </p:nvSpPr>
        <p:spPr>
          <a:xfrm>
            <a:off x="1584325" y="1903413"/>
            <a:ext cx="1816100" cy="1169987"/>
          </a:xfrm>
          <a:custGeom>
            <a:avLst/>
            <a:gdLst>
              <a:gd name="connsiteX0" fmla="*/ 0 w 1815922"/>
              <a:gd name="connsiteY0" fmla="*/ 839469 h 1169586"/>
              <a:gd name="connsiteX1" fmla="*/ 77274 w 1815922"/>
              <a:gd name="connsiteY1" fmla="*/ 684923 h 1169586"/>
              <a:gd name="connsiteX2" fmla="*/ 154547 w 1815922"/>
              <a:gd name="connsiteY2" fmla="*/ 646286 h 1169586"/>
              <a:gd name="connsiteX3" fmla="*/ 180305 w 1815922"/>
              <a:gd name="connsiteY3" fmla="*/ 607649 h 1169586"/>
              <a:gd name="connsiteX4" fmla="*/ 218941 w 1815922"/>
              <a:gd name="connsiteY4" fmla="*/ 581892 h 1169586"/>
              <a:gd name="connsiteX5" fmla="*/ 257578 w 1815922"/>
              <a:gd name="connsiteY5" fmla="*/ 504618 h 1169586"/>
              <a:gd name="connsiteX6" fmla="*/ 425003 w 1815922"/>
              <a:gd name="connsiteY6" fmla="*/ 491739 h 1169586"/>
              <a:gd name="connsiteX7" fmla="*/ 463640 w 1815922"/>
              <a:gd name="connsiteY7" fmla="*/ 478861 h 1169586"/>
              <a:gd name="connsiteX8" fmla="*/ 502276 w 1815922"/>
              <a:gd name="connsiteY8" fmla="*/ 401587 h 1169586"/>
              <a:gd name="connsiteX9" fmla="*/ 579550 w 1815922"/>
              <a:gd name="connsiteY9" fmla="*/ 375830 h 1169586"/>
              <a:gd name="connsiteX10" fmla="*/ 618186 w 1815922"/>
              <a:gd name="connsiteY10" fmla="*/ 195525 h 1169586"/>
              <a:gd name="connsiteX11" fmla="*/ 669702 w 1815922"/>
              <a:gd name="connsiteY11" fmla="*/ 118252 h 1169586"/>
              <a:gd name="connsiteX12" fmla="*/ 734096 w 1815922"/>
              <a:gd name="connsiteY12" fmla="*/ 66737 h 1169586"/>
              <a:gd name="connsiteX13" fmla="*/ 746975 w 1815922"/>
              <a:gd name="connsiteY13" fmla="*/ 28100 h 1169586"/>
              <a:gd name="connsiteX14" fmla="*/ 824248 w 1815922"/>
              <a:gd name="connsiteY14" fmla="*/ 28100 h 1169586"/>
              <a:gd name="connsiteX15" fmla="*/ 901522 w 1815922"/>
              <a:gd name="connsiteY15" fmla="*/ 40979 h 1169586"/>
              <a:gd name="connsiteX16" fmla="*/ 1004553 w 1815922"/>
              <a:gd name="connsiteY16" fmla="*/ 105373 h 1169586"/>
              <a:gd name="connsiteX17" fmla="*/ 1081826 w 1815922"/>
              <a:gd name="connsiteY17" fmla="*/ 156889 h 1169586"/>
              <a:gd name="connsiteX18" fmla="*/ 1120462 w 1815922"/>
              <a:gd name="connsiteY18" fmla="*/ 182646 h 1169586"/>
              <a:gd name="connsiteX19" fmla="*/ 1146220 w 1815922"/>
              <a:gd name="connsiteY19" fmla="*/ 221283 h 1169586"/>
              <a:gd name="connsiteX20" fmla="*/ 1159099 w 1815922"/>
              <a:gd name="connsiteY20" fmla="*/ 285677 h 1169586"/>
              <a:gd name="connsiteX21" fmla="*/ 1210614 w 1815922"/>
              <a:gd name="connsiteY21" fmla="*/ 298556 h 1169586"/>
              <a:gd name="connsiteX22" fmla="*/ 1236372 w 1815922"/>
              <a:gd name="connsiteY22" fmla="*/ 337193 h 1169586"/>
              <a:gd name="connsiteX23" fmla="*/ 1275009 w 1815922"/>
              <a:gd name="connsiteY23" fmla="*/ 453103 h 1169586"/>
              <a:gd name="connsiteX24" fmla="*/ 1365161 w 1815922"/>
              <a:gd name="connsiteY24" fmla="*/ 465982 h 1169586"/>
              <a:gd name="connsiteX25" fmla="*/ 1378040 w 1815922"/>
              <a:gd name="connsiteY25" fmla="*/ 581892 h 1169586"/>
              <a:gd name="connsiteX26" fmla="*/ 1416676 w 1815922"/>
              <a:gd name="connsiteY26" fmla="*/ 607649 h 1169586"/>
              <a:gd name="connsiteX27" fmla="*/ 1429555 w 1815922"/>
              <a:gd name="connsiteY27" fmla="*/ 684923 h 1169586"/>
              <a:gd name="connsiteX28" fmla="*/ 1545465 w 1815922"/>
              <a:gd name="connsiteY28" fmla="*/ 697801 h 1169586"/>
              <a:gd name="connsiteX29" fmla="*/ 1558344 w 1815922"/>
              <a:gd name="connsiteY29" fmla="*/ 736438 h 1169586"/>
              <a:gd name="connsiteX30" fmla="*/ 1571223 w 1815922"/>
              <a:gd name="connsiteY30" fmla="*/ 916742 h 1169586"/>
              <a:gd name="connsiteX31" fmla="*/ 1609860 w 1815922"/>
              <a:gd name="connsiteY31" fmla="*/ 942500 h 1169586"/>
              <a:gd name="connsiteX32" fmla="*/ 1687133 w 1815922"/>
              <a:gd name="connsiteY32" fmla="*/ 981137 h 1169586"/>
              <a:gd name="connsiteX33" fmla="*/ 1712891 w 1815922"/>
              <a:gd name="connsiteY33" fmla="*/ 1032652 h 1169586"/>
              <a:gd name="connsiteX34" fmla="*/ 1738648 w 1815922"/>
              <a:gd name="connsiteY34" fmla="*/ 1109925 h 1169586"/>
              <a:gd name="connsiteX35" fmla="*/ 1777285 w 1815922"/>
              <a:gd name="connsiteY35" fmla="*/ 1122804 h 1169586"/>
              <a:gd name="connsiteX36" fmla="*/ 1815922 w 1815922"/>
              <a:gd name="connsiteY36" fmla="*/ 1161441 h 11695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</a:cxnLst>
            <a:rect l="l" t="t" r="r" b="b"/>
            <a:pathLst>
              <a:path w="1815922" h="1169586">
                <a:moveTo>
                  <a:pt x="0" y="839469"/>
                </a:moveTo>
                <a:cubicBezTo>
                  <a:pt x="14694" y="795388"/>
                  <a:pt x="34474" y="713457"/>
                  <a:pt x="77274" y="684923"/>
                </a:cubicBezTo>
                <a:cubicBezTo>
                  <a:pt x="127206" y="651634"/>
                  <a:pt x="101226" y="664060"/>
                  <a:pt x="154547" y="646286"/>
                </a:cubicBezTo>
                <a:cubicBezTo>
                  <a:pt x="163133" y="633407"/>
                  <a:pt x="169360" y="618594"/>
                  <a:pt x="180305" y="607649"/>
                </a:cubicBezTo>
                <a:cubicBezTo>
                  <a:pt x="191250" y="596704"/>
                  <a:pt x="209272" y="593978"/>
                  <a:pt x="218941" y="581892"/>
                </a:cubicBezTo>
                <a:cubicBezTo>
                  <a:pt x="231728" y="565909"/>
                  <a:pt x="229976" y="511979"/>
                  <a:pt x="257578" y="504618"/>
                </a:cubicBezTo>
                <a:cubicBezTo>
                  <a:pt x="311661" y="490196"/>
                  <a:pt x="369195" y="496032"/>
                  <a:pt x="425003" y="491739"/>
                </a:cubicBezTo>
                <a:cubicBezTo>
                  <a:pt x="437882" y="487446"/>
                  <a:pt x="454041" y="488460"/>
                  <a:pt x="463640" y="478861"/>
                </a:cubicBezTo>
                <a:cubicBezTo>
                  <a:pt x="508082" y="434420"/>
                  <a:pt x="438583" y="441395"/>
                  <a:pt x="502276" y="401587"/>
                </a:cubicBezTo>
                <a:cubicBezTo>
                  <a:pt x="525300" y="387197"/>
                  <a:pt x="579550" y="375830"/>
                  <a:pt x="579550" y="375830"/>
                </a:cubicBezTo>
                <a:cubicBezTo>
                  <a:pt x="650256" y="269767"/>
                  <a:pt x="546782" y="438297"/>
                  <a:pt x="618186" y="195525"/>
                </a:cubicBezTo>
                <a:cubicBezTo>
                  <a:pt x="626921" y="165826"/>
                  <a:pt x="652530" y="144010"/>
                  <a:pt x="669702" y="118252"/>
                </a:cubicBezTo>
                <a:cubicBezTo>
                  <a:pt x="702991" y="68320"/>
                  <a:pt x="680775" y="84510"/>
                  <a:pt x="734096" y="66737"/>
                </a:cubicBezTo>
                <a:cubicBezTo>
                  <a:pt x="738389" y="53858"/>
                  <a:pt x="737376" y="37699"/>
                  <a:pt x="746975" y="28100"/>
                </a:cubicBezTo>
                <a:cubicBezTo>
                  <a:pt x="775075" y="0"/>
                  <a:pt x="796148" y="21856"/>
                  <a:pt x="824248" y="28100"/>
                </a:cubicBezTo>
                <a:cubicBezTo>
                  <a:pt x="849739" y="33765"/>
                  <a:pt x="875764" y="36686"/>
                  <a:pt x="901522" y="40979"/>
                </a:cubicBezTo>
                <a:cubicBezTo>
                  <a:pt x="1076092" y="99170"/>
                  <a:pt x="916638" y="28447"/>
                  <a:pt x="1004553" y="105373"/>
                </a:cubicBezTo>
                <a:cubicBezTo>
                  <a:pt x="1027851" y="125758"/>
                  <a:pt x="1056068" y="139717"/>
                  <a:pt x="1081826" y="156889"/>
                </a:cubicBezTo>
                <a:lnTo>
                  <a:pt x="1120462" y="182646"/>
                </a:lnTo>
                <a:cubicBezTo>
                  <a:pt x="1129048" y="195525"/>
                  <a:pt x="1140785" y="206790"/>
                  <a:pt x="1146220" y="221283"/>
                </a:cubicBezTo>
                <a:cubicBezTo>
                  <a:pt x="1153906" y="241779"/>
                  <a:pt x="1145086" y="268861"/>
                  <a:pt x="1159099" y="285677"/>
                </a:cubicBezTo>
                <a:cubicBezTo>
                  <a:pt x="1170430" y="299275"/>
                  <a:pt x="1193442" y="294263"/>
                  <a:pt x="1210614" y="298556"/>
                </a:cubicBezTo>
                <a:cubicBezTo>
                  <a:pt x="1219200" y="311435"/>
                  <a:pt x="1231477" y="322509"/>
                  <a:pt x="1236372" y="337193"/>
                </a:cubicBezTo>
                <a:cubicBezTo>
                  <a:pt x="1241859" y="353655"/>
                  <a:pt x="1240656" y="437835"/>
                  <a:pt x="1275009" y="453103"/>
                </a:cubicBezTo>
                <a:cubicBezTo>
                  <a:pt x="1302748" y="465432"/>
                  <a:pt x="1335110" y="461689"/>
                  <a:pt x="1365161" y="465982"/>
                </a:cubicBezTo>
                <a:cubicBezTo>
                  <a:pt x="1369454" y="504619"/>
                  <a:pt x="1364755" y="545358"/>
                  <a:pt x="1378040" y="581892"/>
                </a:cubicBezTo>
                <a:cubicBezTo>
                  <a:pt x="1383330" y="596438"/>
                  <a:pt x="1409754" y="593805"/>
                  <a:pt x="1416676" y="607649"/>
                </a:cubicBezTo>
                <a:cubicBezTo>
                  <a:pt x="1428354" y="631005"/>
                  <a:pt x="1408162" y="669948"/>
                  <a:pt x="1429555" y="684923"/>
                </a:cubicBezTo>
                <a:cubicBezTo>
                  <a:pt x="1461402" y="707216"/>
                  <a:pt x="1506828" y="693508"/>
                  <a:pt x="1545465" y="697801"/>
                </a:cubicBezTo>
                <a:cubicBezTo>
                  <a:pt x="1549758" y="710680"/>
                  <a:pt x="1556758" y="722955"/>
                  <a:pt x="1558344" y="736438"/>
                </a:cubicBezTo>
                <a:cubicBezTo>
                  <a:pt x="1565384" y="796280"/>
                  <a:pt x="1556609" y="858287"/>
                  <a:pt x="1571223" y="916742"/>
                </a:cubicBezTo>
                <a:cubicBezTo>
                  <a:pt x="1574977" y="931758"/>
                  <a:pt x="1596016" y="935578"/>
                  <a:pt x="1609860" y="942500"/>
                </a:cubicBezTo>
                <a:cubicBezTo>
                  <a:pt x="1716502" y="995822"/>
                  <a:pt x="1576403" y="907317"/>
                  <a:pt x="1687133" y="981137"/>
                </a:cubicBezTo>
                <a:cubicBezTo>
                  <a:pt x="1695719" y="998309"/>
                  <a:pt x="1705761" y="1014827"/>
                  <a:pt x="1712891" y="1032652"/>
                </a:cubicBezTo>
                <a:cubicBezTo>
                  <a:pt x="1722975" y="1057861"/>
                  <a:pt x="1712890" y="1101339"/>
                  <a:pt x="1738648" y="1109925"/>
                </a:cubicBezTo>
                <a:lnTo>
                  <a:pt x="1777285" y="1122804"/>
                </a:lnTo>
                <a:cubicBezTo>
                  <a:pt x="1792879" y="1169586"/>
                  <a:pt x="1776588" y="1161441"/>
                  <a:pt x="1815922" y="1161441"/>
                </a:cubicBezTo>
              </a:path>
            </a:pathLst>
          </a:cu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990600" y="4572000"/>
            <a:ext cx="25908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>
                <a:solidFill>
                  <a:srgbClr val="002060"/>
                </a:solidFill>
              </a:rPr>
              <a:t>NIGER RIVER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143000" y="457201"/>
            <a:ext cx="7391400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/>
              <a:t>What is the reason for the many different languages found in Africa?</a:t>
            </a:r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endParaRPr lang="en-US" sz="3200" dirty="0"/>
          </a:p>
          <a:p>
            <a:pPr algn="ctr"/>
            <a:r>
              <a:rPr lang="en-US" sz="4000" dirty="0" smtClean="0">
                <a:solidFill>
                  <a:srgbClr val="0070C0"/>
                </a:solidFill>
              </a:rPr>
              <a:t>Because there are many ethnic groups that each speak their own language. </a:t>
            </a:r>
            <a:endParaRPr lang="en-US" sz="40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1143000"/>
            <a:ext cx="9144000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A war fought in a country with it’s own people fighting each </a:t>
            </a:r>
            <a:r>
              <a:rPr lang="en-US" sz="4000" dirty="0" smtClean="0"/>
              <a:t>other is called a _____.</a:t>
            </a:r>
            <a:endParaRPr lang="en-US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3581400"/>
            <a:ext cx="7315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civil war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extBox 1"/>
          <p:cNvSpPr txBox="1">
            <a:spLocks noChangeArrowheads="1"/>
          </p:cNvSpPr>
          <p:nvPr/>
        </p:nvSpPr>
        <p:spPr bwMode="auto">
          <a:xfrm>
            <a:off x="0" y="11430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When did many African groups begin to challenge European colonial rule?</a:t>
            </a:r>
            <a:endParaRPr lang="en-US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990600" y="3581400"/>
            <a:ext cx="7315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0" lvl="1" algn="ctr">
              <a:defRPr/>
            </a:pPr>
            <a:r>
              <a:rPr lang="en-US" sz="54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After World War II</a:t>
            </a:r>
            <a:endParaRPr lang="en-US" sz="54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extBox 1"/>
          <p:cNvSpPr txBox="1">
            <a:spLocks noChangeArrowheads="1"/>
          </p:cNvSpPr>
          <p:nvPr/>
        </p:nvSpPr>
        <p:spPr bwMode="auto">
          <a:xfrm>
            <a:off x="609600" y="1371600"/>
            <a:ext cx="7848600" cy="193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/>
              <a:t>Who was the president who helped bring an end to </a:t>
            </a:r>
            <a:r>
              <a:rPr lang="en-US" sz="4000" dirty="0" smtClean="0"/>
              <a:t>Apartheid </a:t>
            </a:r>
            <a:r>
              <a:rPr lang="en-US" sz="4000" dirty="0"/>
              <a:t>in South </a:t>
            </a:r>
            <a:r>
              <a:rPr lang="en-US" sz="4000" dirty="0" smtClean="0"/>
              <a:t>Africa?</a:t>
            </a:r>
            <a:endParaRPr lang="en-US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114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Frederick W. De Klerk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8153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What movement </a:t>
            </a:r>
            <a:r>
              <a:rPr lang="en-US" sz="3200" dirty="0"/>
              <a:t>stressed </a:t>
            </a:r>
            <a:r>
              <a:rPr lang="en-US" sz="3200" dirty="0" smtClean="0"/>
              <a:t>that all </a:t>
            </a:r>
            <a:r>
              <a:rPr lang="en-US" sz="3200" dirty="0"/>
              <a:t>black Africans must see themselves as one </a:t>
            </a:r>
            <a:r>
              <a:rPr lang="en-US" sz="3200" dirty="0" smtClean="0"/>
              <a:t>people?</a:t>
            </a:r>
            <a:endParaRPr 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352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Pan-Africanism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Box 1"/>
          <p:cNvSpPr txBox="1">
            <a:spLocks noChangeArrowheads="1"/>
          </p:cNvSpPr>
          <p:nvPr/>
        </p:nvSpPr>
        <p:spPr bwMode="auto">
          <a:xfrm>
            <a:off x="533400" y="1066800"/>
            <a:ext cx="81534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200" dirty="0" smtClean="0"/>
              <a:t>What is the name of Nelson Mandela’s political party?</a:t>
            </a:r>
            <a:endParaRPr lang="en-US" sz="32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352800"/>
            <a:ext cx="9144000" cy="83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4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 National Congress</a:t>
            </a:r>
            <a:endParaRPr lang="en-US" sz="4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TextBox 1"/>
          <p:cNvSpPr txBox="1">
            <a:spLocks noChangeArrowheads="1"/>
          </p:cNvSpPr>
          <p:nvPr/>
        </p:nvSpPr>
        <p:spPr bwMode="auto">
          <a:xfrm>
            <a:off x="0" y="914400"/>
            <a:ext cx="914400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000" dirty="0"/>
              <a:t>During the late 19</a:t>
            </a:r>
            <a:r>
              <a:rPr lang="en-US" sz="4000" baseline="30000" dirty="0"/>
              <a:t>th</a:t>
            </a:r>
            <a:r>
              <a:rPr lang="en-US" sz="4000" dirty="0"/>
              <a:t> and early 20</a:t>
            </a:r>
            <a:r>
              <a:rPr lang="en-US" sz="4000" baseline="30000" dirty="0"/>
              <a:t>th</a:t>
            </a:r>
            <a:r>
              <a:rPr lang="en-US" sz="4000" dirty="0"/>
              <a:t> centuries European powers raced to colonize the African continent, this became known </a:t>
            </a:r>
            <a:r>
              <a:rPr lang="en-US" sz="4000" dirty="0" smtClean="0"/>
              <a:t>as the…..</a:t>
            </a:r>
            <a:endParaRPr lang="en-US" sz="40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962400"/>
            <a:ext cx="9144000" cy="101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“Scramble for Africa”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0" y="1066800"/>
            <a:ext cx="9144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What rights were removed under Apartheid?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762000" y="1905000"/>
            <a:ext cx="69342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Race Mixing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</a:t>
            </a:r>
            <a:r>
              <a:rPr 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Travel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9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Voting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Free Speech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4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Citizenship</a:t>
            </a:r>
            <a:endParaRPr 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algn="ctr">
              <a:defRPr/>
            </a:pPr>
            <a:endParaRPr lang="en-US" sz="72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TextBox 1"/>
          <p:cNvSpPr txBox="1">
            <a:spLocks noChangeArrowheads="1"/>
          </p:cNvSpPr>
          <p:nvPr/>
        </p:nvSpPr>
        <p:spPr bwMode="auto">
          <a:xfrm>
            <a:off x="0" y="1066800"/>
            <a:ext cx="91440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dirty="0" smtClean="0"/>
              <a:t>What were some of the requirements for black Africans under </a:t>
            </a:r>
            <a:r>
              <a:rPr lang="en-US" sz="4000" dirty="0"/>
              <a:t>Apartheid?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3581400"/>
            <a:ext cx="8686800" cy="24929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0" lvl="1" algn="ctr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Forced to live in homelands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Required to use separate facilities from whites</a:t>
            </a:r>
          </a:p>
          <a:p>
            <a:pPr marL="0" lvl="1" algn="ctr">
              <a:buFont typeface="Arial" pitchFamily="34" charset="0"/>
              <a:buChar char="•"/>
              <a:defRPr/>
            </a:pPr>
            <a:r>
              <a:rPr lang="en-US" sz="3200" dirty="0" smtClean="0">
                <a:solidFill>
                  <a:srgbClr val="FF0000"/>
                </a:solidFill>
              </a:rPr>
              <a:t>Required to carry pass books</a:t>
            </a:r>
            <a:endParaRPr lang="en-US" sz="3200" dirty="0">
              <a:solidFill>
                <a:srgbClr val="FF0000"/>
              </a:solidFill>
            </a:endParaRPr>
          </a:p>
          <a:p>
            <a:pPr algn="ctr">
              <a:defRPr/>
            </a:pPr>
            <a:endParaRPr lang="en-US" sz="6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2"/>
          <p:cNvSpPr txBox="1">
            <a:spLocks noChangeArrowheads="1"/>
          </p:cNvSpPr>
          <p:nvPr/>
        </p:nvSpPr>
        <p:spPr bwMode="auto">
          <a:xfrm>
            <a:off x="457200" y="685800"/>
            <a:ext cx="80772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What does partition mean?</a:t>
            </a:r>
            <a:endParaRPr lang="en-US" sz="3600" dirty="0"/>
          </a:p>
          <a:p>
            <a:pPr algn="ctr"/>
            <a:endParaRPr lang="en-US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3962400"/>
            <a:ext cx="60960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>
                <a:solidFill>
                  <a:srgbClr val="0070C0"/>
                </a:solidFill>
              </a:rPr>
              <a:t>t</a:t>
            </a:r>
            <a:r>
              <a:rPr lang="en-US" sz="3600" dirty="0" smtClean="0">
                <a:solidFill>
                  <a:srgbClr val="0070C0"/>
                </a:solidFill>
              </a:rPr>
              <a:t>o divide</a:t>
            </a:r>
            <a:endParaRPr lang="en-US" sz="36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1066800" y="609600"/>
            <a:ext cx="71628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Poor soil &amp; deforestation </a:t>
            </a:r>
            <a:r>
              <a:rPr lang="en-US" sz="4400" dirty="0" smtClean="0"/>
              <a:t>causes land </a:t>
            </a:r>
            <a:r>
              <a:rPr lang="en-US" sz="4400" dirty="0" smtClean="0"/>
              <a:t>to </a:t>
            </a:r>
            <a:r>
              <a:rPr lang="en-US" sz="4400" dirty="0" smtClean="0"/>
              <a:t>become what??? </a:t>
            </a:r>
            <a:endParaRPr lang="en-US" sz="4400" dirty="0"/>
          </a:p>
          <a:p>
            <a:pPr algn="ctr"/>
            <a:endParaRPr lang="en-US" sz="4400" dirty="0"/>
          </a:p>
          <a:p>
            <a:pPr algn="ctr"/>
            <a:endParaRPr lang="en-US" sz="44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1"/>
          <p:cNvSpPr txBox="1">
            <a:spLocks noChangeArrowheads="1"/>
          </p:cNvSpPr>
          <p:nvPr/>
        </p:nvSpPr>
        <p:spPr bwMode="auto">
          <a:xfrm>
            <a:off x="0" y="1295400"/>
            <a:ext cx="88392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Which African country had Apartheid?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South Africa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1"/>
          <p:cNvSpPr txBox="1">
            <a:spLocks noChangeArrowheads="1"/>
          </p:cNvSpPr>
          <p:nvPr/>
        </p:nvSpPr>
        <p:spPr bwMode="auto">
          <a:xfrm>
            <a:off x="0" y="1295400"/>
            <a:ext cx="8839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What was the main goal of the Pan African Movement?</a:t>
            </a: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 get all Africans around the world to think of themselves as one people and to begin to work together for independence &amp; economic/political stability</a:t>
            </a:r>
            <a:endParaRPr lang="en-US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762000" y="1295400"/>
            <a:ext cx="76962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Mandela was president of what organization that worked to end Apartheid?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ANC or </a:t>
            </a:r>
          </a:p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African National Congress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extBox 1"/>
          <p:cNvSpPr txBox="1">
            <a:spLocks noChangeArrowheads="1"/>
          </p:cNvSpPr>
          <p:nvPr/>
        </p:nvSpPr>
        <p:spPr bwMode="auto">
          <a:xfrm>
            <a:off x="0" y="1371600"/>
            <a:ext cx="9144000" cy="212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/>
              <a:t>What did the African nationalist movement fight for?</a:t>
            </a:r>
          </a:p>
          <a:p>
            <a:pPr algn="ctr"/>
            <a:endParaRPr lang="en-US" sz="4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657600"/>
            <a:ext cx="91440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7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INDEPENDENCE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914400" y="1143000"/>
            <a:ext cx="7620000" cy="3877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What mixed ethnic group mostly live in North Africa &amp; the Middle East?</a:t>
            </a:r>
            <a:endParaRPr lang="en-US" sz="48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ctr"/>
            <a:r>
              <a:rPr lang="en-US" sz="4800" dirty="0" smtClean="0">
                <a:solidFill>
                  <a:srgbClr val="FF0000"/>
                </a:solidFill>
              </a:rPr>
              <a:t>ARABS</a:t>
            </a:r>
            <a:endParaRPr lang="en-US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762000" y="1295400"/>
            <a:ext cx="7696200" cy="1200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/>
              <a:t>The word Apartheid comes from what language?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Afrikaans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762000" y="1295400"/>
            <a:ext cx="76962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The development of the Swahili language was a direct result of what?</a:t>
            </a: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048000"/>
            <a:ext cx="9144000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mixing of the Bantu, Arabic, and other traditional African languages.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TextBox 1"/>
          <p:cNvSpPr txBox="1">
            <a:spLocks noChangeArrowheads="1"/>
          </p:cNvSpPr>
          <p:nvPr/>
        </p:nvSpPr>
        <p:spPr bwMode="auto">
          <a:xfrm>
            <a:off x="762000" y="1295400"/>
            <a:ext cx="7696200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What ethnic group lives in central Ghana, and believes that the strength of their nation depends on the “Golden Stool?”</a:t>
            </a: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581400"/>
            <a:ext cx="91440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Ashanti</a:t>
            </a:r>
            <a:endParaRPr lang="en-US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62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1676400" y="914400"/>
            <a:ext cx="1828800" cy="990600"/>
          </a:xfrm>
          <a:prstGeom prst="rect">
            <a:avLst/>
          </a:prstGeom>
          <a:ln>
            <a:solidFill>
              <a:schemeClr val="accent1"/>
            </a:solidFill>
          </a:ln>
          <a:scene3d>
            <a:camera prst="isometricOffAxis2Left"/>
            <a:lightRig rig="threePt" dir="t"/>
          </a:scene3d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0964" name="TextBox 4"/>
          <p:cNvSpPr txBox="1">
            <a:spLocks noChangeArrowheads="1"/>
          </p:cNvSpPr>
          <p:nvPr/>
        </p:nvSpPr>
        <p:spPr bwMode="auto">
          <a:xfrm rot="504743">
            <a:off x="1560513" y="1062038"/>
            <a:ext cx="2057400" cy="646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mountains are these?</a:t>
            </a:r>
          </a:p>
        </p:txBody>
      </p:sp>
      <p:sp>
        <p:nvSpPr>
          <p:cNvPr id="6" name="Isosceles Triangle 5"/>
          <p:cNvSpPr/>
          <p:nvPr/>
        </p:nvSpPr>
        <p:spPr>
          <a:xfrm>
            <a:off x="1981200" y="4572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2" name="Isosceles Triangle 11"/>
          <p:cNvSpPr/>
          <p:nvPr/>
        </p:nvSpPr>
        <p:spPr>
          <a:xfrm>
            <a:off x="1752600" y="3810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3" name="Isosceles Triangle 12"/>
          <p:cNvSpPr/>
          <p:nvPr/>
        </p:nvSpPr>
        <p:spPr>
          <a:xfrm>
            <a:off x="2362200" y="2286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4" name="Isosceles Triangle 13"/>
          <p:cNvSpPr/>
          <p:nvPr/>
        </p:nvSpPr>
        <p:spPr>
          <a:xfrm>
            <a:off x="2743200" y="2286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5" name="Isosceles Triangle 14"/>
          <p:cNvSpPr/>
          <p:nvPr/>
        </p:nvSpPr>
        <p:spPr>
          <a:xfrm>
            <a:off x="2057400" y="3048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6" name="Isosceles Triangle 15"/>
          <p:cNvSpPr/>
          <p:nvPr/>
        </p:nvSpPr>
        <p:spPr>
          <a:xfrm>
            <a:off x="1676400" y="5334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7" name="Isosceles Triangle 16"/>
          <p:cNvSpPr/>
          <p:nvPr/>
        </p:nvSpPr>
        <p:spPr>
          <a:xfrm>
            <a:off x="2286000" y="3810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8" name="Isosceles Triangle 17"/>
          <p:cNvSpPr/>
          <p:nvPr/>
        </p:nvSpPr>
        <p:spPr>
          <a:xfrm>
            <a:off x="2514600" y="1524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19" name="Isosceles Triangle 18"/>
          <p:cNvSpPr/>
          <p:nvPr/>
        </p:nvSpPr>
        <p:spPr>
          <a:xfrm>
            <a:off x="1524000" y="457200"/>
            <a:ext cx="381000" cy="228600"/>
          </a:xfrm>
          <a:prstGeom prst="triangl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152400" y="4495800"/>
            <a:ext cx="39624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C00000"/>
                </a:solidFill>
              </a:rPr>
              <a:t>ATLAS MOUNTAINS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8382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/>
              <a:t>During the 1950’s and 1960’s most African countries experienced what</a:t>
            </a:r>
            <a:r>
              <a:rPr lang="en-US" sz="4400" dirty="0" smtClean="0"/>
              <a:t>?  </a:t>
            </a:r>
            <a:endParaRPr lang="en-US" sz="4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429000"/>
            <a:ext cx="9144000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Political Independence from the </a:t>
            </a:r>
          </a:p>
          <a:p>
            <a:pPr algn="ctr">
              <a:defRPr/>
            </a:pPr>
            <a:r>
              <a:rPr lang="en-US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European Powers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838200"/>
            <a:ext cx="8229600" cy="2590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6700" dirty="0" smtClean="0">
                <a:solidFill>
                  <a:srgbClr val="0070C0"/>
                </a:solidFill>
              </a:rPr>
              <a:t>Bantu and Arabic</a:t>
            </a:r>
          </a:p>
        </p:txBody>
      </p:sp>
      <p:sp>
        <p:nvSpPr>
          <p:cNvPr id="3" name="Rectangle 2"/>
          <p:cNvSpPr/>
          <p:nvPr/>
        </p:nvSpPr>
        <p:spPr>
          <a:xfrm>
            <a:off x="685800" y="533400"/>
            <a:ext cx="8229600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The develop of the Swahili language was the result of the mixing of which two cultures?</a:t>
            </a:r>
            <a:endParaRPr lang="en-US" sz="4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TextBox 1"/>
          <p:cNvSpPr txBox="1">
            <a:spLocks noChangeArrowheads="1"/>
          </p:cNvSpPr>
          <p:nvPr/>
        </p:nvSpPr>
        <p:spPr bwMode="auto">
          <a:xfrm>
            <a:off x="762000" y="762000"/>
            <a:ext cx="7696200" cy="2862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dirty="0" smtClean="0"/>
              <a:t>In what geographic region of Africa would I find the Niger River </a:t>
            </a:r>
            <a:r>
              <a:rPr lang="en-US" sz="3600" b="1" u="sng" dirty="0" smtClean="0"/>
              <a:t>AND</a:t>
            </a:r>
            <a:r>
              <a:rPr lang="en-US" sz="3600" dirty="0" smtClean="0"/>
              <a:t> what impact would the fertile soil along this river have on the population there?</a:t>
            </a:r>
            <a:endParaRPr lang="en-US" sz="36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4114800"/>
            <a:ext cx="91440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US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Western Africa...increased population </a:t>
            </a:r>
          </a:p>
          <a:p>
            <a:pPr algn="ctr">
              <a:defRPr/>
            </a:pPr>
            <a:r>
              <a:rPr lang="en-US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(makes it the population center of Africa).</a:t>
            </a:r>
            <a:endParaRPr lang="en-US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1077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In what country are both the Tigris and Euphrates Rivers found?</a:t>
            </a:r>
            <a:endParaRPr lang="en-US" sz="32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657600"/>
            <a:ext cx="3581400" cy="769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Iraq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What is Zionism?</a:t>
            </a:r>
            <a:endParaRPr lang="en-US" sz="4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3657600"/>
            <a:ext cx="84582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Zionism is a movement whose  goal was to establish a Jewish homeland in Israel.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What is the USA’s main economic interest in Southwest Asia</a:t>
            </a:r>
          </a:p>
          <a:p>
            <a:pPr algn="ctr"/>
            <a:r>
              <a:rPr lang="en-US" sz="3600" dirty="0" smtClean="0"/>
              <a:t>(the Middle East)?</a:t>
            </a:r>
            <a:endParaRPr lang="en-US" sz="3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657600"/>
            <a:ext cx="35814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8000" b="1" dirty="0" smtClean="0">
                <a:solidFill>
                  <a:srgbClr val="FF0000"/>
                </a:solidFill>
              </a:rPr>
              <a:t>OIL</a:t>
            </a:r>
            <a:endParaRPr lang="en-US" sz="8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800" dirty="0" smtClean="0"/>
              <a:t>To what does the term Anti-Semitism refer?</a:t>
            </a:r>
            <a:endParaRPr lang="en-US" sz="48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52400" y="3657601"/>
            <a:ext cx="87630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the prejudice and hostility shown toward Jewish people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What is the role of OPEC?</a:t>
            </a:r>
            <a:endParaRPr lang="en-US" sz="4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2860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FF0000"/>
                </a:solidFill>
              </a:rPr>
              <a:t>It monitors oil supply and demand to set the price of oil.</a:t>
            </a:r>
            <a:endParaRPr lang="en-US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Which ethnic group would be found in Turkey, Iraq, Iran, and Syria?</a:t>
            </a:r>
            <a:endParaRPr lang="en-US" sz="4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657600"/>
            <a:ext cx="3581400" cy="11079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600" b="1" dirty="0" smtClean="0">
                <a:solidFill>
                  <a:srgbClr val="FF0000"/>
                </a:solidFill>
              </a:rPr>
              <a:t>Kurds</a:t>
            </a:r>
            <a:endParaRPr lang="en-US" sz="66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6629400" y="29718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5060" name="TextBox 4"/>
          <p:cNvSpPr txBox="1">
            <a:spLocks noChangeArrowheads="1"/>
          </p:cNvSpPr>
          <p:nvPr/>
        </p:nvSpPr>
        <p:spPr bwMode="auto">
          <a:xfrm>
            <a:off x="6781800" y="31242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lake is this?</a:t>
            </a:r>
          </a:p>
        </p:txBody>
      </p:sp>
      <p:sp>
        <p:nvSpPr>
          <p:cNvPr id="7" name="Freeform 6"/>
          <p:cNvSpPr/>
          <p:nvPr/>
        </p:nvSpPr>
        <p:spPr>
          <a:xfrm>
            <a:off x="5176838" y="4030663"/>
            <a:ext cx="355600" cy="293687"/>
          </a:xfrm>
          <a:custGeom>
            <a:avLst/>
            <a:gdLst>
              <a:gd name="connsiteX0" fmla="*/ 77272 w 355874"/>
              <a:gd name="connsiteY0" fmla="*/ 38637 h 293102"/>
              <a:gd name="connsiteX1" fmla="*/ 90151 w 355874"/>
              <a:gd name="connsiteY1" fmla="*/ 77274 h 293102"/>
              <a:gd name="connsiteX2" fmla="*/ 154546 w 355874"/>
              <a:gd name="connsiteY2" fmla="*/ 193183 h 293102"/>
              <a:gd name="connsiteX3" fmla="*/ 167424 w 355874"/>
              <a:gd name="connsiteY3" fmla="*/ 244699 h 293102"/>
              <a:gd name="connsiteX4" fmla="*/ 244698 w 355874"/>
              <a:gd name="connsiteY4" fmla="*/ 257578 h 293102"/>
              <a:gd name="connsiteX5" fmla="*/ 347729 w 355874"/>
              <a:gd name="connsiteY5" fmla="*/ 257578 h 293102"/>
              <a:gd name="connsiteX6" fmla="*/ 309092 w 355874"/>
              <a:gd name="connsiteY6" fmla="*/ 218941 h 293102"/>
              <a:gd name="connsiteX7" fmla="*/ 270455 w 355874"/>
              <a:gd name="connsiteY7" fmla="*/ 193183 h 293102"/>
              <a:gd name="connsiteX8" fmla="*/ 231819 w 355874"/>
              <a:gd name="connsiteY8" fmla="*/ 154547 h 293102"/>
              <a:gd name="connsiteX9" fmla="*/ 206061 w 355874"/>
              <a:gd name="connsiteY9" fmla="*/ 115910 h 293102"/>
              <a:gd name="connsiteX10" fmla="*/ 167424 w 355874"/>
              <a:gd name="connsiteY10" fmla="*/ 103031 h 293102"/>
              <a:gd name="connsiteX11" fmla="*/ 77272 w 355874"/>
              <a:gd name="connsiteY11" fmla="*/ 0 h 293102"/>
              <a:gd name="connsiteX12" fmla="*/ 77272 w 355874"/>
              <a:gd name="connsiteY12" fmla="*/ 25758 h 293102"/>
              <a:gd name="connsiteX13" fmla="*/ 77272 w 355874"/>
              <a:gd name="connsiteY13" fmla="*/ 38637 h 2931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355874" h="293102">
                <a:moveTo>
                  <a:pt x="77272" y="38637"/>
                </a:moveTo>
                <a:cubicBezTo>
                  <a:pt x="79418" y="47223"/>
                  <a:pt x="83558" y="65407"/>
                  <a:pt x="90151" y="77274"/>
                </a:cubicBezTo>
                <a:cubicBezTo>
                  <a:pt x="144408" y="174937"/>
                  <a:pt x="133977" y="121191"/>
                  <a:pt x="154546" y="193183"/>
                </a:cubicBezTo>
                <a:cubicBezTo>
                  <a:pt x="159409" y="210202"/>
                  <a:pt x="153021" y="234411"/>
                  <a:pt x="167424" y="244699"/>
                </a:cubicBezTo>
                <a:cubicBezTo>
                  <a:pt x="188673" y="259877"/>
                  <a:pt x="218940" y="253285"/>
                  <a:pt x="244698" y="257578"/>
                </a:cubicBezTo>
                <a:cubicBezTo>
                  <a:pt x="266925" y="264987"/>
                  <a:pt x="329967" y="293102"/>
                  <a:pt x="347729" y="257578"/>
                </a:cubicBezTo>
                <a:cubicBezTo>
                  <a:pt x="355874" y="241287"/>
                  <a:pt x="323084" y="230601"/>
                  <a:pt x="309092" y="218941"/>
                </a:cubicBezTo>
                <a:cubicBezTo>
                  <a:pt x="297201" y="209032"/>
                  <a:pt x="282346" y="203092"/>
                  <a:pt x="270455" y="193183"/>
                </a:cubicBezTo>
                <a:cubicBezTo>
                  <a:pt x="256463" y="181523"/>
                  <a:pt x="243479" y="168539"/>
                  <a:pt x="231819" y="154547"/>
                </a:cubicBezTo>
                <a:cubicBezTo>
                  <a:pt x="221910" y="142656"/>
                  <a:pt x="218148" y="125579"/>
                  <a:pt x="206061" y="115910"/>
                </a:cubicBezTo>
                <a:cubicBezTo>
                  <a:pt x="195460" y="107429"/>
                  <a:pt x="180303" y="107324"/>
                  <a:pt x="167424" y="103031"/>
                </a:cubicBezTo>
                <a:cubicBezTo>
                  <a:pt x="107323" y="12879"/>
                  <a:pt x="141667" y="42930"/>
                  <a:pt x="77272" y="0"/>
                </a:cubicBezTo>
                <a:cubicBezTo>
                  <a:pt x="0" y="25758"/>
                  <a:pt x="51515" y="0"/>
                  <a:pt x="77272" y="25758"/>
                </a:cubicBezTo>
                <a:cubicBezTo>
                  <a:pt x="91509" y="39995"/>
                  <a:pt x="75126" y="30051"/>
                  <a:pt x="77272" y="38637"/>
                </a:cubicBez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304800" y="4419600"/>
            <a:ext cx="4038600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>
                <a:solidFill>
                  <a:srgbClr val="002060"/>
                </a:solidFill>
              </a:rPr>
              <a:t>LAKE TANGANYIKA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In 1990-91 the USA sent troops to the Middle East to free which country?</a:t>
            </a:r>
            <a:endParaRPr lang="en-US" sz="4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657600"/>
            <a:ext cx="358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Kuwait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extBox 1"/>
          <p:cNvSpPr txBox="1">
            <a:spLocks noChangeArrowheads="1"/>
          </p:cNvSpPr>
          <p:nvPr/>
        </p:nvSpPr>
        <p:spPr bwMode="auto">
          <a:xfrm>
            <a:off x="0" y="838200"/>
            <a:ext cx="9144000" cy="21236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What was the name of the meeting which called for the partitioning of Africa in the 1880s?  </a:t>
            </a:r>
            <a:endParaRPr lang="en-US" sz="4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0" y="3429000"/>
            <a:ext cx="91440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defRPr/>
            </a:pPr>
            <a:r>
              <a:rPr lang="en-US" sz="6000" b="1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Berlin Conference </a:t>
            </a:r>
            <a:endParaRPr lang="en-US" sz="6000" b="1" dirty="0">
              <a:solidFill>
                <a:schemeClr val="tx2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Persian people are </a:t>
            </a:r>
            <a:r>
              <a:rPr lang="en-US" sz="4400" b="1" u="sng" dirty="0" smtClean="0"/>
              <a:t>closely</a:t>
            </a:r>
            <a:r>
              <a:rPr lang="en-US" sz="4400" dirty="0" smtClean="0"/>
              <a:t> tied to which country?</a:t>
            </a:r>
            <a:endParaRPr lang="en-US" sz="4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0" y="3657600"/>
            <a:ext cx="3581400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6000" b="1" dirty="0" smtClean="0">
                <a:solidFill>
                  <a:srgbClr val="FF0000"/>
                </a:solidFill>
              </a:rPr>
              <a:t>Iran</a:t>
            </a:r>
            <a:endParaRPr lang="en-US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3600" dirty="0" smtClean="0"/>
              <a:t>What is the difference between an ethnic group and a religion group?</a:t>
            </a:r>
            <a:endParaRPr lang="en-US" sz="36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228600" y="2362200"/>
            <a:ext cx="87630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3600" b="1" dirty="0" smtClean="0">
                <a:solidFill>
                  <a:srgbClr val="0070C0"/>
                </a:solidFill>
              </a:rPr>
              <a:t>An ethnic group is a group of people who share cultural ideas and beliefs that have been part of their community for generations, where as a religious group is a group of people who share a belief system in a god or gods, with a  specific set of rituals or ceremonies.</a:t>
            </a:r>
            <a:endParaRPr lang="en-US" sz="3600" b="1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extBox 2"/>
          <p:cNvSpPr txBox="1">
            <a:spLocks noChangeArrowheads="1"/>
          </p:cNvSpPr>
          <p:nvPr/>
        </p:nvSpPr>
        <p:spPr bwMode="auto">
          <a:xfrm>
            <a:off x="914400" y="990600"/>
            <a:ext cx="7162800" cy="28007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What organization created a new state of Israel in 1948, as a homeland for Jews?</a:t>
            </a:r>
            <a:endParaRPr lang="en-US" sz="4400" dirty="0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371600" y="4267200"/>
            <a:ext cx="5638800" cy="7694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b="1" dirty="0" smtClean="0">
                <a:solidFill>
                  <a:srgbClr val="002060"/>
                </a:solidFill>
              </a:rPr>
              <a:t>The United Nations</a:t>
            </a:r>
            <a:endParaRPr lang="en-US" sz="4400" b="1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Rectangle 3"/>
          <p:cNvSpPr/>
          <p:nvPr/>
        </p:nvSpPr>
        <p:spPr>
          <a:xfrm>
            <a:off x="533400" y="46482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6149" name="TextBox 4"/>
          <p:cNvSpPr txBox="1">
            <a:spLocks noChangeArrowheads="1"/>
          </p:cNvSpPr>
          <p:nvPr/>
        </p:nvSpPr>
        <p:spPr bwMode="auto">
          <a:xfrm>
            <a:off x="6096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dirty="0"/>
              <a:t>What country is this?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19800" y="609600"/>
            <a:ext cx="2590800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NIGERIA</a:t>
            </a:r>
            <a:endParaRPr lang="en-US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10" name="5-Point Star 9"/>
          <p:cNvSpPr/>
          <p:nvPr/>
        </p:nvSpPr>
        <p:spPr>
          <a:xfrm>
            <a:off x="2971800" y="2438400"/>
            <a:ext cx="609600" cy="609600"/>
          </a:xfrm>
          <a:prstGeom prst="star5">
            <a:avLst>
              <a:gd name="adj" fmla="val 21646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Box 1"/>
          <p:cNvSpPr txBox="1">
            <a:spLocks noChangeArrowheads="1"/>
          </p:cNvSpPr>
          <p:nvPr/>
        </p:nvSpPr>
        <p:spPr bwMode="auto">
          <a:xfrm>
            <a:off x="304800" y="1295400"/>
            <a:ext cx="8534400" cy="21335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/>
              <a:t>What role did Mandela and de Klerk play in the evolution of Apartheid in South Africa?</a:t>
            </a:r>
            <a:endParaRPr lang="en-US" sz="44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228600" y="4572000"/>
            <a:ext cx="8686800" cy="144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400" dirty="0" smtClean="0">
                <a:solidFill>
                  <a:srgbClr val="0070C0"/>
                </a:solidFill>
              </a:rPr>
              <a:t>They worked together to abolish Apartheid.</a:t>
            </a:r>
            <a:endParaRPr lang="en-US" sz="4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1" descr="outline map of africa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62000" y="0"/>
            <a:ext cx="7620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5-Point Star 2"/>
          <p:cNvSpPr/>
          <p:nvPr/>
        </p:nvSpPr>
        <p:spPr>
          <a:xfrm>
            <a:off x="5105400" y="2057400"/>
            <a:ext cx="609600" cy="533400"/>
          </a:xfrm>
          <a:prstGeom prst="star5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33400" y="4648200"/>
            <a:ext cx="1905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dirty="0"/>
          </a:p>
        </p:txBody>
      </p:sp>
      <p:sp>
        <p:nvSpPr>
          <p:cNvPr id="8197" name="TextBox 4"/>
          <p:cNvSpPr txBox="1">
            <a:spLocks noChangeArrowheads="1"/>
          </p:cNvSpPr>
          <p:nvPr/>
        </p:nvSpPr>
        <p:spPr bwMode="auto">
          <a:xfrm>
            <a:off x="609600" y="4724400"/>
            <a:ext cx="1676400" cy="646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/>
              <a:t>What country is this?</a:t>
            </a: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248400" y="762000"/>
            <a:ext cx="20574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4000" dirty="0"/>
              <a:t>SUDAN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1"/>
          <p:cNvSpPr txBox="1">
            <a:spLocks noChangeArrowheads="1"/>
          </p:cNvSpPr>
          <p:nvPr/>
        </p:nvSpPr>
        <p:spPr bwMode="auto">
          <a:xfrm>
            <a:off x="457200" y="762001"/>
            <a:ext cx="8229600" cy="37856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4800" dirty="0" smtClean="0"/>
              <a:t>Why did Africans want independence from European powers?</a:t>
            </a:r>
            <a:endParaRPr lang="en-US" sz="4800" dirty="0"/>
          </a:p>
          <a:p>
            <a:endParaRPr lang="en-US" sz="4800" dirty="0"/>
          </a:p>
          <a:p>
            <a:endParaRPr lang="en-US" sz="4800" dirty="0"/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304800" y="3429000"/>
            <a:ext cx="8382000" cy="25853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5400" dirty="0" smtClean="0">
                <a:solidFill>
                  <a:srgbClr val="C00000"/>
                </a:solidFill>
              </a:rPr>
              <a:t>They wanted control of their own governments &amp; resources.</a:t>
            </a:r>
            <a:endParaRPr lang="en-US" sz="5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4129</TotalTime>
  <Words>863</Words>
  <Application>Microsoft Office PowerPoint</Application>
  <PresentationFormat>On-screen Show (4:3)</PresentationFormat>
  <Paragraphs>120</Paragraphs>
  <Slides>52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52</vt:i4>
      </vt:variant>
    </vt:vector>
  </HeadingPairs>
  <TitlesOfParts>
    <vt:vector size="5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     Bantu and Arabic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Slide 48</vt:lpstr>
      <vt:lpstr>Slide 49</vt:lpstr>
      <vt:lpstr>Slide 50</vt:lpstr>
      <vt:lpstr>Slide 51</vt:lpstr>
      <vt:lpstr>Slide 52</vt:lpstr>
    </vt:vector>
  </TitlesOfParts>
  <Company>GCPS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E200702531</dc:creator>
  <cp:lastModifiedBy>e200602190</cp:lastModifiedBy>
  <cp:revision>246</cp:revision>
  <dcterms:created xsi:type="dcterms:W3CDTF">2008-08-21T08:48:05Z</dcterms:created>
  <dcterms:modified xsi:type="dcterms:W3CDTF">2010-11-18T17:00:46Z</dcterms:modified>
</cp:coreProperties>
</file>